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8" r:id="rId2"/>
    <p:sldId id="260" r:id="rId3"/>
    <p:sldId id="285" r:id="rId4"/>
    <p:sldId id="296" r:id="rId5"/>
    <p:sldId id="286" r:id="rId6"/>
    <p:sldId id="287" r:id="rId7"/>
    <p:sldId id="297" r:id="rId8"/>
    <p:sldId id="288" r:id="rId9"/>
    <p:sldId id="289" r:id="rId10"/>
    <p:sldId id="290" r:id="rId11"/>
    <p:sldId id="298" r:id="rId12"/>
    <p:sldId id="291" r:id="rId13"/>
    <p:sldId id="300" r:id="rId14"/>
    <p:sldId id="301" r:id="rId15"/>
    <p:sldId id="302" r:id="rId16"/>
    <p:sldId id="303" r:id="rId17"/>
    <p:sldId id="304" r:id="rId18"/>
    <p:sldId id="305" r:id="rId19"/>
    <p:sldId id="308" r:id="rId20"/>
    <p:sldId id="306" r:id="rId21"/>
    <p:sldId id="292" r:id="rId22"/>
    <p:sldId id="307" r:id="rId23"/>
    <p:sldId id="293" r:id="rId24"/>
    <p:sldId id="320" r:id="rId25"/>
    <p:sldId id="321" r:id="rId26"/>
    <p:sldId id="322" r:id="rId27"/>
    <p:sldId id="323" r:id="rId28"/>
    <p:sldId id="313" r:id="rId29"/>
    <p:sldId id="314" r:id="rId30"/>
    <p:sldId id="315" r:id="rId31"/>
    <p:sldId id="316" r:id="rId32"/>
    <p:sldId id="324" r:id="rId33"/>
    <p:sldId id="325" r:id="rId34"/>
    <p:sldId id="326" r:id="rId35"/>
    <p:sldId id="327" r:id="rId36"/>
    <p:sldId id="317" r:id="rId37"/>
    <p:sldId id="318" r:id="rId38"/>
    <p:sldId id="319"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46" autoAdjust="0"/>
    <p:restoredTop sz="94660"/>
  </p:normalViewPr>
  <p:slideViewPr>
    <p:cSldViewPr snapToGrid="0">
      <p:cViewPr varScale="1">
        <p:scale>
          <a:sx n="76" d="100"/>
          <a:sy n="76" d="100"/>
        </p:scale>
        <p:origin x="49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3/2/2018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3/2/2018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Welkom 4 Havo.</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6836849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Naast pensioen kan je ook belegen in aandelen of obligaties.</a:t>
            </a:r>
            <a:endParaRPr lang="nl-NL" dirty="0"/>
          </a:p>
        </p:txBody>
      </p:sp>
      <p:sp>
        <p:nvSpPr>
          <p:cNvPr id="3" name="Tijdelijke aanduiding voor inhoud 2"/>
          <p:cNvSpPr>
            <a:spLocks noGrp="1"/>
          </p:cNvSpPr>
          <p:nvPr>
            <p:ph idx="1"/>
          </p:nvPr>
        </p:nvSpPr>
        <p:spPr/>
        <p:txBody>
          <a:bodyPr>
            <a:normAutofit/>
          </a:bodyPr>
          <a:lstStyle/>
          <a:p>
            <a:r>
              <a:rPr lang="nl-NL" sz="2500" dirty="0" smtClean="0"/>
              <a:t>Aandelen was risicovoller, maar kan ook meer opleveren.</a:t>
            </a:r>
          </a:p>
          <a:p>
            <a:r>
              <a:rPr lang="nl-NL" sz="2500" dirty="0" smtClean="0"/>
              <a:t>Dividend: beloning voor aandelen.</a:t>
            </a:r>
          </a:p>
          <a:p>
            <a:r>
              <a:rPr lang="nl-NL" sz="2500" dirty="0" smtClean="0"/>
              <a:t>Rendement = dividend +- stijging van de aandelenkoers</a:t>
            </a:r>
            <a:r>
              <a:rPr lang="nl-NL" sz="2500" dirty="0" smtClean="0"/>
              <a:t>.</a:t>
            </a:r>
          </a:p>
          <a:p>
            <a:r>
              <a:rPr lang="nl-NL" sz="2500" dirty="0" smtClean="0"/>
              <a:t>Rendement kan zodoende ook negatief zijn.</a:t>
            </a:r>
            <a:endParaRPr lang="nl-NL" sz="2500" dirty="0" smtClean="0"/>
          </a:p>
        </p:txBody>
      </p:sp>
    </p:spTree>
    <p:extLst>
      <p:ext uri="{BB962C8B-B14F-4D97-AF65-F5344CB8AC3E}">
        <p14:creationId xmlns:p14="http://schemas.microsoft.com/office/powerpoint/2010/main" val="1181592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8892" y="260684"/>
            <a:ext cx="8596668" cy="1320800"/>
          </a:xfrm>
        </p:spPr>
        <p:txBody>
          <a:bodyPr>
            <a:normAutofit/>
          </a:bodyPr>
          <a:lstStyle/>
          <a:p>
            <a:r>
              <a:rPr lang="nl-NL" dirty="0" smtClean="0"/>
              <a:t>Opgave 8.8 en 8.9</a:t>
            </a:r>
            <a:endParaRPr lang="nl-NL" dirty="0"/>
          </a:p>
        </p:txBody>
      </p:sp>
      <p:sp>
        <p:nvSpPr>
          <p:cNvPr id="3" name="Tijdelijke aanduiding voor inhoud 2"/>
          <p:cNvSpPr>
            <a:spLocks noGrp="1"/>
          </p:cNvSpPr>
          <p:nvPr>
            <p:ph idx="1"/>
          </p:nvPr>
        </p:nvSpPr>
        <p:spPr>
          <a:xfrm>
            <a:off x="204537" y="1959226"/>
            <a:ext cx="4776537" cy="4212562"/>
          </a:xfrm>
        </p:spPr>
        <p:txBody>
          <a:bodyPr>
            <a:normAutofit/>
          </a:bodyPr>
          <a:lstStyle/>
          <a:p>
            <a:r>
              <a:rPr lang="nl-NL" sz="2500" dirty="0" smtClean="0"/>
              <a:t>7 </a:t>
            </a:r>
            <a:r>
              <a:rPr lang="nl-NL" sz="2500" dirty="0" smtClean="0"/>
              <a:t>minuten </a:t>
            </a:r>
            <a:r>
              <a:rPr lang="nl-NL" sz="2500" dirty="0" smtClean="0"/>
              <a:t>de </a:t>
            </a:r>
            <a:r>
              <a:rPr lang="nl-NL" sz="2500" dirty="0" smtClean="0"/>
              <a:t>tijd</a:t>
            </a:r>
          </a:p>
          <a:p>
            <a:r>
              <a:rPr lang="nl-NL" sz="2500" dirty="0" smtClean="0"/>
              <a:t>Eerder klaar?</a:t>
            </a:r>
          </a:p>
          <a:p>
            <a:r>
              <a:rPr lang="nl-NL" sz="2500" dirty="0" smtClean="0"/>
              <a:t>Goed werk! Start met 8.10!</a:t>
            </a:r>
          </a:p>
        </p:txBody>
      </p:sp>
      <p:sp>
        <p:nvSpPr>
          <p:cNvPr id="18" name="Ovaal 17"/>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20" name="Ovaal 19"/>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21" name="Ovaal 20"/>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22" name="Ovaal 21"/>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23" name="Ovaal 2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24" name="Ovaal 23"/>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Tree>
    <p:extLst>
      <p:ext uri="{BB962C8B-B14F-4D97-AF65-F5344CB8AC3E}">
        <p14:creationId xmlns:p14="http://schemas.microsoft.com/office/powerpoint/2010/main" val="1359847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59000"/>
                                        <p:tgtEl>
                                          <p:spTgt spid="18"/>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heel(1)">
                                      <p:cBhvr>
                                        <p:cTn id="11" dur="59000"/>
                                        <p:tgtEl>
                                          <p:spTgt spid="19"/>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heel(1)">
                                      <p:cBhvr>
                                        <p:cTn id="15" dur="59000"/>
                                        <p:tgtEl>
                                          <p:spTgt spid="20"/>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heel(1)">
                                      <p:cBhvr>
                                        <p:cTn id="19" dur="59000"/>
                                        <p:tgtEl>
                                          <p:spTgt spid="21"/>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heel(1)">
                                      <p:cBhvr>
                                        <p:cTn id="23" dur="59000"/>
                                        <p:tgtEl>
                                          <p:spTgt spid="22"/>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59000"/>
                                        <p:tgtEl>
                                          <p:spTgt spid="23"/>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heel(1)">
                                      <p:cBhvr>
                                        <p:cTn id="31" dur="59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dirty="0"/>
          </a:p>
        </p:txBody>
      </p:sp>
      <p:pic>
        <p:nvPicPr>
          <p:cNvPr id="4" name="Afbeelding 3"/>
          <p:cNvPicPr>
            <a:picLocks noChangeAspect="1"/>
          </p:cNvPicPr>
          <p:nvPr/>
        </p:nvPicPr>
        <p:blipFill rotWithShape="1">
          <a:blip r:embed="rId2"/>
          <a:srcRect b="76432"/>
          <a:stretch/>
        </p:blipFill>
        <p:spPr>
          <a:xfrm>
            <a:off x="0" y="26989"/>
            <a:ext cx="12192000" cy="1505598"/>
          </a:xfrm>
          <a:prstGeom prst="rect">
            <a:avLst/>
          </a:prstGeom>
        </p:spPr>
      </p:pic>
      <p:pic>
        <p:nvPicPr>
          <p:cNvPr id="5" name="Afbeelding 4"/>
          <p:cNvPicPr>
            <a:picLocks noChangeAspect="1"/>
          </p:cNvPicPr>
          <p:nvPr/>
        </p:nvPicPr>
        <p:blipFill rotWithShape="1">
          <a:blip r:embed="rId2"/>
          <a:srcRect b="61917"/>
          <a:stretch/>
        </p:blipFill>
        <p:spPr>
          <a:xfrm>
            <a:off x="0" y="26988"/>
            <a:ext cx="12192000" cy="2432877"/>
          </a:xfrm>
          <a:prstGeom prst="rect">
            <a:avLst/>
          </a:prstGeom>
        </p:spPr>
      </p:pic>
      <p:pic>
        <p:nvPicPr>
          <p:cNvPr id="6" name="Afbeelding 5"/>
          <p:cNvPicPr>
            <a:picLocks noChangeAspect="1"/>
          </p:cNvPicPr>
          <p:nvPr/>
        </p:nvPicPr>
        <p:blipFill rotWithShape="1">
          <a:blip r:embed="rId2"/>
          <a:srcRect b="50829"/>
          <a:stretch/>
        </p:blipFill>
        <p:spPr>
          <a:xfrm>
            <a:off x="0" y="26988"/>
            <a:ext cx="12192000" cy="3141215"/>
          </a:xfrm>
          <a:prstGeom prst="rect">
            <a:avLst/>
          </a:prstGeom>
        </p:spPr>
      </p:pic>
    </p:spTree>
    <p:extLst>
      <p:ext uri="{BB962C8B-B14F-4D97-AF65-F5344CB8AC3E}">
        <p14:creationId xmlns:p14="http://schemas.microsoft.com/office/powerpoint/2010/main" val="398654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Planning aankomende 3 lessen.</a:t>
            </a:r>
            <a:endParaRPr lang="nl-NL" dirty="0"/>
          </a:p>
        </p:txBody>
      </p:sp>
      <p:sp>
        <p:nvSpPr>
          <p:cNvPr id="3" name="Tijdelijke aanduiding voor inhoud 2"/>
          <p:cNvSpPr>
            <a:spLocks noGrp="1"/>
          </p:cNvSpPr>
          <p:nvPr>
            <p:ph idx="1"/>
          </p:nvPr>
        </p:nvSpPr>
        <p:spPr>
          <a:xfrm>
            <a:off x="419100" y="2160589"/>
            <a:ext cx="8854902" cy="3880773"/>
          </a:xfrm>
        </p:spPr>
        <p:txBody>
          <a:bodyPr>
            <a:normAutofit/>
          </a:bodyPr>
          <a:lstStyle/>
          <a:p>
            <a:r>
              <a:rPr lang="nl-NL" sz="2500" dirty="0" smtClean="0"/>
              <a:t>Les 1: start Hoofdstuk 8 (om en rond tot opgave 8.9)</a:t>
            </a:r>
          </a:p>
          <a:p>
            <a:r>
              <a:rPr lang="nl-NL" sz="2500" b="1" dirty="0" smtClean="0"/>
              <a:t>Les 2: waarde en welvaartsvast pensioen </a:t>
            </a:r>
            <a:r>
              <a:rPr lang="nl-NL" sz="2500" b="1" dirty="0" err="1" smtClean="0"/>
              <a:t>tm</a:t>
            </a:r>
            <a:r>
              <a:rPr lang="nl-NL" sz="2500" b="1" dirty="0" smtClean="0"/>
              <a:t> opgave 8.13</a:t>
            </a:r>
          </a:p>
          <a:p>
            <a:r>
              <a:rPr lang="nl-NL" sz="2500" dirty="0" smtClean="0"/>
              <a:t>Les 3: hoofdstuk 9 ruilen tussen generaties.</a:t>
            </a:r>
            <a:endParaRPr lang="nl-NL" sz="2500" dirty="0"/>
          </a:p>
        </p:txBody>
      </p:sp>
    </p:spTree>
    <p:extLst>
      <p:ext uri="{BB962C8B-B14F-4D97-AF65-F5344CB8AC3E}">
        <p14:creationId xmlns:p14="http://schemas.microsoft.com/office/powerpoint/2010/main" val="13904238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Hoofdstuk 8 senioren.</a:t>
            </a:r>
            <a:endParaRPr lang="nl-NL" dirty="0"/>
          </a:p>
        </p:txBody>
      </p:sp>
      <p:sp>
        <p:nvSpPr>
          <p:cNvPr id="3" name="Tijdelijke aanduiding voor inhoud 2"/>
          <p:cNvSpPr>
            <a:spLocks noGrp="1"/>
          </p:cNvSpPr>
          <p:nvPr>
            <p:ph idx="1"/>
          </p:nvPr>
        </p:nvSpPr>
        <p:spPr>
          <a:xfrm>
            <a:off x="406400" y="1358900"/>
            <a:ext cx="9486900" cy="5206999"/>
          </a:xfrm>
        </p:spPr>
        <p:txBody>
          <a:bodyPr>
            <a:normAutofit/>
          </a:bodyPr>
          <a:lstStyle/>
          <a:p>
            <a:r>
              <a:rPr lang="nl-NL" sz="2500" dirty="0" smtClean="0"/>
              <a:t>3 inkomensbronnen hebben senioren.</a:t>
            </a:r>
          </a:p>
          <a:p>
            <a:r>
              <a:rPr lang="nl-NL" sz="2500" dirty="0" smtClean="0"/>
              <a:t>AOW (voor iedereen), aanvullend bedrijfspensioen (mensen die in loondienst hebben gewerkt) en opbrengsten uit spaargeld en beleggingen.</a:t>
            </a:r>
          </a:p>
          <a:p>
            <a:r>
              <a:rPr lang="nl-NL" sz="2500" dirty="0" smtClean="0"/>
              <a:t>AOW wordt gefinancierd vanuit het omslagstelsel.</a:t>
            </a:r>
          </a:p>
          <a:p>
            <a:r>
              <a:rPr lang="nl-NL" sz="2500" dirty="0" smtClean="0"/>
              <a:t>Pensioen vanuit kapitaaldekkingsstelsel.</a:t>
            </a:r>
          </a:p>
          <a:p>
            <a:r>
              <a:rPr lang="nl-NL" sz="2500" dirty="0" smtClean="0"/>
              <a:t>Wat is </a:t>
            </a:r>
            <a:r>
              <a:rPr lang="nl-NL" sz="2500" b="1" dirty="0" smtClean="0"/>
              <a:t>omslagstelsel</a:t>
            </a:r>
            <a:r>
              <a:rPr lang="nl-NL" sz="2500" b="1" dirty="0" smtClean="0"/>
              <a:t>?</a:t>
            </a:r>
          </a:p>
          <a:p>
            <a:r>
              <a:rPr lang="nl-NL" sz="2500" dirty="0" smtClean="0"/>
              <a:t>De actieve (werkende)  betalen voor inactieve  (de niet werkende)</a:t>
            </a:r>
            <a:endParaRPr lang="nl-NL" sz="2500" dirty="0" smtClean="0"/>
          </a:p>
          <a:p>
            <a:r>
              <a:rPr lang="nl-NL" sz="2500" dirty="0" smtClean="0"/>
              <a:t>Wat is </a:t>
            </a:r>
            <a:r>
              <a:rPr lang="nl-NL" sz="2500" b="1" dirty="0" smtClean="0"/>
              <a:t>kapitaaldekkingsstelsel</a:t>
            </a:r>
            <a:r>
              <a:rPr lang="nl-NL" sz="2500" dirty="0" smtClean="0"/>
              <a:t>?</a:t>
            </a:r>
          </a:p>
          <a:p>
            <a:r>
              <a:rPr lang="nl-NL" sz="2500" dirty="0" smtClean="0"/>
              <a:t>Je betaald nu voor jezelf voor later.</a:t>
            </a:r>
            <a:endParaRPr lang="nl-NL" sz="2500" dirty="0" smtClean="0"/>
          </a:p>
          <a:p>
            <a:endParaRPr lang="nl-NL" sz="2500" dirty="0" smtClean="0"/>
          </a:p>
          <a:p>
            <a:endParaRPr lang="nl-NL" sz="2500" dirty="0"/>
          </a:p>
        </p:txBody>
      </p:sp>
    </p:spTree>
    <p:extLst>
      <p:ext uri="{BB962C8B-B14F-4D97-AF65-F5344CB8AC3E}">
        <p14:creationId xmlns:p14="http://schemas.microsoft.com/office/powerpoint/2010/main" val="1739684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Omslagstelsel:</a:t>
            </a:r>
            <a:endParaRPr lang="nl-NL" dirty="0"/>
          </a:p>
        </p:txBody>
      </p:sp>
      <p:sp>
        <p:nvSpPr>
          <p:cNvPr id="3" name="Tijdelijke aanduiding voor inhoud 2"/>
          <p:cNvSpPr>
            <a:spLocks noGrp="1"/>
          </p:cNvSpPr>
          <p:nvPr>
            <p:ph idx="1"/>
          </p:nvPr>
        </p:nvSpPr>
        <p:spPr/>
        <p:txBody>
          <a:bodyPr>
            <a:normAutofit/>
          </a:bodyPr>
          <a:lstStyle/>
          <a:p>
            <a:r>
              <a:rPr lang="nl-NL" sz="2500" dirty="0" smtClean="0"/>
              <a:t>AOW: De werkende betalen voor 67 plussers.</a:t>
            </a:r>
          </a:p>
          <a:p>
            <a:r>
              <a:rPr lang="nl-NL" sz="2500" dirty="0" smtClean="0"/>
              <a:t>Wanneer ontstaan er problemen?</a:t>
            </a:r>
          </a:p>
          <a:p>
            <a:r>
              <a:rPr lang="nl-NL" sz="2500" dirty="0" smtClean="0"/>
              <a:t>Te weinig werkende.</a:t>
            </a:r>
          </a:p>
          <a:p>
            <a:r>
              <a:rPr lang="nl-NL" sz="2500" dirty="0" smtClean="0"/>
              <a:t>Te veel niet werkende.</a:t>
            </a:r>
          </a:p>
          <a:p>
            <a:r>
              <a:rPr lang="nl-NL" sz="2500" dirty="0" smtClean="0"/>
              <a:t>Hoe beter de verhouding werkende/niet werkende hoe lager de premie.</a:t>
            </a:r>
          </a:p>
          <a:p>
            <a:r>
              <a:rPr lang="nl-NL" sz="2500" dirty="0" smtClean="0"/>
              <a:t>Hoe slechter de verhouding werkende/niet werkende hoe hoger de premie of hoe lager de uitkering</a:t>
            </a:r>
            <a:r>
              <a:rPr lang="nl-NL" sz="2500" dirty="0" smtClean="0"/>
              <a:t>.</a:t>
            </a:r>
            <a:endParaRPr lang="nl-NL" sz="2500" dirty="0" smtClean="0"/>
          </a:p>
        </p:txBody>
      </p:sp>
    </p:spTree>
    <p:extLst>
      <p:ext uri="{BB962C8B-B14F-4D97-AF65-F5344CB8AC3E}">
        <p14:creationId xmlns:p14="http://schemas.microsoft.com/office/powerpoint/2010/main" val="160829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Het bedrijfspensioen.</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sz="2500" dirty="0" smtClean="0"/>
              <a:t>Kapitaaldekkingsstelsel: waarom?</a:t>
            </a:r>
          </a:p>
          <a:p>
            <a:r>
              <a:rPr lang="nl-NL" sz="2500" dirty="0" smtClean="0"/>
              <a:t>Spaart je pensioen bij een pensioenfonds, die belegd jou geld in aandelen en obligaties.</a:t>
            </a:r>
          </a:p>
          <a:p>
            <a:r>
              <a:rPr lang="nl-NL" sz="2500" dirty="0" smtClean="0"/>
              <a:t>Aandelen: risicovoller, maar kan ook meer opleveren.</a:t>
            </a:r>
          </a:p>
          <a:p>
            <a:r>
              <a:rPr lang="nl-NL" sz="2500" dirty="0" smtClean="0"/>
              <a:t>2 soorten pensioenen</a:t>
            </a:r>
          </a:p>
          <a:p>
            <a:r>
              <a:rPr lang="nl-NL" sz="2500" dirty="0" smtClean="0"/>
              <a:t>Een waardevast en welvaartsvast pensioen.</a:t>
            </a:r>
          </a:p>
          <a:p>
            <a:r>
              <a:rPr lang="nl-NL" sz="2500" b="1" dirty="0" smtClean="0"/>
              <a:t>Waardevast</a:t>
            </a:r>
            <a:r>
              <a:rPr lang="nl-NL" sz="2500" dirty="0" smtClean="0"/>
              <a:t> stijgt/daalt het pensioen met het inflatiepercentage</a:t>
            </a:r>
            <a:r>
              <a:rPr lang="nl-NL" sz="2500" dirty="0" smtClean="0"/>
              <a:t>. (kan je altijd even veel kopen)</a:t>
            </a:r>
            <a:endParaRPr lang="nl-NL" sz="2500" dirty="0" smtClean="0"/>
          </a:p>
          <a:p>
            <a:r>
              <a:rPr lang="nl-NL" sz="2500" b="1" dirty="0" smtClean="0"/>
              <a:t>Welvaartsvast</a:t>
            </a:r>
            <a:r>
              <a:rPr lang="nl-NL" sz="2500" dirty="0" smtClean="0"/>
              <a:t> stijgt/daalt met het percentage van de cao-lonen</a:t>
            </a:r>
            <a:r>
              <a:rPr lang="nl-NL" sz="2500" dirty="0" smtClean="0"/>
              <a:t>. (kan je net zoveel kopen als de rest van de bevolking)</a:t>
            </a:r>
            <a:endParaRPr lang="nl-NL" sz="2500" dirty="0" smtClean="0"/>
          </a:p>
          <a:p>
            <a:endParaRPr lang="nl-NL" sz="2500" dirty="0" smtClean="0"/>
          </a:p>
          <a:p>
            <a:endParaRPr lang="nl-NL" sz="2500" dirty="0"/>
          </a:p>
        </p:txBody>
      </p:sp>
    </p:spTree>
    <p:extLst>
      <p:ext uri="{BB962C8B-B14F-4D97-AF65-F5344CB8AC3E}">
        <p14:creationId xmlns:p14="http://schemas.microsoft.com/office/powerpoint/2010/main" val="3634328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Naast pensioen kan je ook belegen in aandelen of obligaties.</a:t>
            </a:r>
            <a:endParaRPr lang="nl-NL" dirty="0"/>
          </a:p>
        </p:txBody>
      </p:sp>
      <p:sp>
        <p:nvSpPr>
          <p:cNvPr id="3" name="Tijdelijke aanduiding voor inhoud 2"/>
          <p:cNvSpPr>
            <a:spLocks noGrp="1"/>
          </p:cNvSpPr>
          <p:nvPr>
            <p:ph idx="1"/>
          </p:nvPr>
        </p:nvSpPr>
        <p:spPr/>
        <p:txBody>
          <a:bodyPr>
            <a:normAutofit/>
          </a:bodyPr>
          <a:lstStyle/>
          <a:p>
            <a:r>
              <a:rPr lang="nl-NL" sz="2500" dirty="0" smtClean="0"/>
              <a:t>Aandelen was risicovoller, maar kan ook meer opleveren.</a:t>
            </a:r>
          </a:p>
          <a:p>
            <a:r>
              <a:rPr lang="nl-NL" sz="2500" dirty="0" smtClean="0"/>
              <a:t>Dividend: beloning voor aandelen.</a:t>
            </a:r>
          </a:p>
          <a:p>
            <a:r>
              <a:rPr lang="nl-NL" sz="2500" dirty="0" smtClean="0"/>
              <a:t>Rendement = dividend +- stijging van de aandelenkoers</a:t>
            </a:r>
            <a:r>
              <a:rPr lang="nl-NL" sz="2500" dirty="0" smtClean="0"/>
              <a:t>.</a:t>
            </a:r>
          </a:p>
          <a:p>
            <a:r>
              <a:rPr lang="nl-NL" sz="2500" dirty="0" smtClean="0"/>
              <a:t>Rendement kan zodoende ook negatief zijn.</a:t>
            </a:r>
            <a:endParaRPr lang="nl-NL" sz="2500" dirty="0" smtClean="0"/>
          </a:p>
        </p:txBody>
      </p:sp>
    </p:spTree>
    <p:extLst>
      <p:ext uri="{BB962C8B-B14F-4D97-AF65-F5344CB8AC3E}">
        <p14:creationId xmlns:p14="http://schemas.microsoft.com/office/powerpoint/2010/main" val="831439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8892" y="260684"/>
            <a:ext cx="8596668" cy="1320800"/>
          </a:xfrm>
        </p:spPr>
        <p:txBody>
          <a:bodyPr>
            <a:normAutofit/>
          </a:bodyPr>
          <a:lstStyle/>
          <a:p>
            <a:r>
              <a:rPr lang="nl-NL" dirty="0" smtClean="0"/>
              <a:t>Opgave 8.10</a:t>
            </a:r>
            <a:endParaRPr lang="nl-NL" dirty="0"/>
          </a:p>
        </p:txBody>
      </p:sp>
      <p:sp>
        <p:nvSpPr>
          <p:cNvPr id="3" name="Tijdelijke aanduiding voor inhoud 2"/>
          <p:cNvSpPr>
            <a:spLocks noGrp="1"/>
          </p:cNvSpPr>
          <p:nvPr>
            <p:ph idx="1"/>
          </p:nvPr>
        </p:nvSpPr>
        <p:spPr>
          <a:xfrm>
            <a:off x="204537" y="1959226"/>
            <a:ext cx="4776537" cy="4212562"/>
          </a:xfrm>
        </p:spPr>
        <p:txBody>
          <a:bodyPr>
            <a:normAutofit/>
          </a:bodyPr>
          <a:lstStyle/>
          <a:p>
            <a:r>
              <a:rPr lang="nl-NL" sz="2500" dirty="0" smtClean="0"/>
              <a:t>10 </a:t>
            </a:r>
            <a:r>
              <a:rPr lang="nl-NL" sz="2500" dirty="0" smtClean="0"/>
              <a:t>minuten de </a:t>
            </a:r>
            <a:r>
              <a:rPr lang="nl-NL" sz="2500" dirty="0" smtClean="0"/>
              <a:t>tijd</a:t>
            </a:r>
          </a:p>
          <a:p>
            <a:r>
              <a:rPr lang="nl-NL" sz="2500" dirty="0" smtClean="0"/>
              <a:t>Eerder klaar?</a:t>
            </a:r>
          </a:p>
          <a:p>
            <a:r>
              <a:rPr lang="nl-NL" sz="2500" dirty="0" smtClean="0"/>
              <a:t>Opgave 8.11 maken.</a:t>
            </a:r>
          </a:p>
          <a:p>
            <a:r>
              <a:rPr lang="nl-NL" sz="2500" dirty="0" smtClean="0"/>
              <a:t>Huiswerk is t/m 8.13 voor vrijdag.</a:t>
            </a:r>
          </a:p>
          <a:p>
            <a:endParaRPr lang="nl-NL" sz="2500" dirty="0" smtClean="0"/>
          </a:p>
        </p:txBody>
      </p:sp>
      <p:sp>
        <p:nvSpPr>
          <p:cNvPr id="18" name="Ovaal 17"/>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20" name="Ovaal 19"/>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21" name="Ovaal 20"/>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22" name="Ovaal 21"/>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23" name="Ovaal 2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24" name="Ovaal 23"/>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25" name="Ovaal 24"/>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3"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507693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59000"/>
                                        <p:tgtEl>
                                          <p:spTgt spid="18"/>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heel(1)">
                                      <p:cBhvr>
                                        <p:cTn id="11" dur="59000"/>
                                        <p:tgtEl>
                                          <p:spTgt spid="19"/>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heel(1)">
                                      <p:cBhvr>
                                        <p:cTn id="15" dur="59000"/>
                                        <p:tgtEl>
                                          <p:spTgt spid="20"/>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heel(1)">
                                      <p:cBhvr>
                                        <p:cTn id="19" dur="59000"/>
                                        <p:tgtEl>
                                          <p:spTgt spid="21"/>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heel(1)">
                                      <p:cBhvr>
                                        <p:cTn id="23" dur="59000"/>
                                        <p:tgtEl>
                                          <p:spTgt spid="22"/>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59000"/>
                                        <p:tgtEl>
                                          <p:spTgt spid="23"/>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heel(1)">
                                      <p:cBhvr>
                                        <p:cTn id="31" dur="59000"/>
                                        <p:tgtEl>
                                          <p:spTgt spid="24"/>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heel(1)">
                                      <p:cBhvr>
                                        <p:cTn id="35" dur="59000"/>
                                        <p:tgtEl>
                                          <p:spTgt spid="25"/>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12" grpId="0" animBg="1"/>
      <p:bldP spid="1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76432"/>
          <a:stretch/>
        </p:blipFill>
        <p:spPr>
          <a:xfrm>
            <a:off x="0" y="26989"/>
            <a:ext cx="12192000" cy="1505598"/>
          </a:xfrm>
          <a:prstGeom prst="rect">
            <a:avLst/>
          </a:prstGeom>
        </p:spPr>
      </p:pic>
      <p:pic>
        <p:nvPicPr>
          <p:cNvPr id="5" name="Afbeelding 4"/>
          <p:cNvPicPr>
            <a:picLocks noChangeAspect="1"/>
          </p:cNvPicPr>
          <p:nvPr/>
        </p:nvPicPr>
        <p:blipFill rotWithShape="1">
          <a:blip r:embed="rId2"/>
          <a:srcRect b="61917"/>
          <a:stretch/>
        </p:blipFill>
        <p:spPr>
          <a:xfrm>
            <a:off x="0" y="26988"/>
            <a:ext cx="12192000" cy="2432877"/>
          </a:xfrm>
          <a:prstGeom prst="rect">
            <a:avLst/>
          </a:prstGeom>
        </p:spPr>
      </p:pic>
      <p:pic>
        <p:nvPicPr>
          <p:cNvPr id="6" name="Afbeelding 5"/>
          <p:cNvPicPr>
            <a:picLocks noChangeAspect="1"/>
          </p:cNvPicPr>
          <p:nvPr/>
        </p:nvPicPr>
        <p:blipFill rotWithShape="1">
          <a:blip r:embed="rId2"/>
          <a:srcRect b="50829"/>
          <a:stretch/>
        </p:blipFill>
        <p:spPr>
          <a:xfrm>
            <a:off x="0" y="26988"/>
            <a:ext cx="12192000" cy="3141215"/>
          </a:xfrm>
          <a:prstGeom prst="rect">
            <a:avLst/>
          </a:prstGeom>
        </p:spPr>
      </p:pic>
      <p:pic>
        <p:nvPicPr>
          <p:cNvPr id="7" name="Afbeelding 6"/>
          <p:cNvPicPr>
            <a:picLocks noChangeAspect="1"/>
          </p:cNvPicPr>
          <p:nvPr/>
        </p:nvPicPr>
        <p:blipFill rotWithShape="1">
          <a:blip r:embed="rId2"/>
          <a:srcRect b="38128"/>
          <a:stretch/>
        </p:blipFill>
        <p:spPr>
          <a:xfrm>
            <a:off x="0" y="26989"/>
            <a:ext cx="12192000" cy="3952584"/>
          </a:xfrm>
          <a:prstGeom prst="rect">
            <a:avLst/>
          </a:prstGeom>
        </p:spPr>
      </p:pic>
      <p:pic>
        <p:nvPicPr>
          <p:cNvPr id="8" name="Afbeelding 7"/>
          <p:cNvPicPr>
            <a:picLocks noChangeAspect="1"/>
          </p:cNvPicPr>
          <p:nvPr/>
        </p:nvPicPr>
        <p:blipFill rotWithShape="1">
          <a:blip r:embed="rId2"/>
          <a:srcRect b="26435"/>
          <a:stretch/>
        </p:blipFill>
        <p:spPr>
          <a:xfrm>
            <a:off x="0" y="26989"/>
            <a:ext cx="12192000" cy="4699558"/>
          </a:xfrm>
          <a:prstGeom prst="rect">
            <a:avLst/>
          </a:prstGeom>
        </p:spPr>
      </p:pic>
      <p:pic>
        <p:nvPicPr>
          <p:cNvPr id="9" name="Afbeelding 8"/>
          <p:cNvPicPr>
            <a:picLocks noChangeAspect="1"/>
          </p:cNvPicPr>
          <p:nvPr/>
        </p:nvPicPr>
        <p:blipFill rotWithShape="1">
          <a:blip r:embed="rId2"/>
          <a:srcRect b="19178"/>
          <a:stretch/>
        </p:blipFill>
        <p:spPr>
          <a:xfrm>
            <a:off x="0" y="26989"/>
            <a:ext cx="12192000" cy="5163198"/>
          </a:xfrm>
          <a:prstGeom prst="rect">
            <a:avLst/>
          </a:prstGeom>
        </p:spPr>
      </p:pic>
      <p:pic>
        <p:nvPicPr>
          <p:cNvPr id="10" name="Afbeelding 9"/>
          <p:cNvPicPr>
            <a:picLocks noChangeAspect="1"/>
          </p:cNvPicPr>
          <p:nvPr/>
        </p:nvPicPr>
        <p:blipFill>
          <a:blip r:embed="rId2"/>
          <a:stretch>
            <a:fillRect/>
          </a:stretch>
        </p:blipFill>
        <p:spPr>
          <a:xfrm>
            <a:off x="0" y="26988"/>
            <a:ext cx="12192000" cy="6388323"/>
          </a:xfrm>
          <a:prstGeom prst="rect">
            <a:avLst/>
          </a:prstGeom>
        </p:spPr>
      </p:pic>
    </p:spTree>
    <p:extLst>
      <p:ext uri="{BB962C8B-B14F-4D97-AF65-F5344CB8AC3E}">
        <p14:creationId xmlns:p14="http://schemas.microsoft.com/office/powerpoint/2010/main" val="1596910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Planning aankomende 3 lessen.</a:t>
            </a:r>
            <a:endParaRPr lang="nl-NL" dirty="0"/>
          </a:p>
        </p:txBody>
      </p:sp>
      <p:sp>
        <p:nvSpPr>
          <p:cNvPr id="3" name="Tijdelijke aanduiding voor inhoud 2"/>
          <p:cNvSpPr>
            <a:spLocks noGrp="1"/>
          </p:cNvSpPr>
          <p:nvPr>
            <p:ph idx="1"/>
          </p:nvPr>
        </p:nvSpPr>
        <p:spPr>
          <a:xfrm>
            <a:off x="419100" y="2160589"/>
            <a:ext cx="8854902" cy="3880773"/>
          </a:xfrm>
        </p:spPr>
        <p:txBody>
          <a:bodyPr>
            <a:normAutofit/>
          </a:bodyPr>
          <a:lstStyle/>
          <a:p>
            <a:r>
              <a:rPr lang="nl-NL" sz="2500" b="1" dirty="0" smtClean="0"/>
              <a:t>Les 1: start Hoofdstuk 8 (om en rond tot opgave 8.9)</a:t>
            </a:r>
          </a:p>
          <a:p>
            <a:r>
              <a:rPr lang="nl-NL" sz="2500" dirty="0" smtClean="0"/>
              <a:t>Les 2: waarde en welvaartsvast pensioen </a:t>
            </a:r>
            <a:r>
              <a:rPr lang="nl-NL" sz="2500" dirty="0" err="1" smtClean="0"/>
              <a:t>tm</a:t>
            </a:r>
            <a:r>
              <a:rPr lang="nl-NL" sz="2500" dirty="0" smtClean="0"/>
              <a:t> opgave 8.13</a:t>
            </a:r>
          </a:p>
          <a:p>
            <a:r>
              <a:rPr lang="nl-NL" sz="2500" dirty="0" smtClean="0"/>
              <a:t>Les 3: hoofdstuk 9 ruilen tussen generaties.</a:t>
            </a:r>
            <a:endParaRPr lang="nl-NL" sz="2500" dirty="0"/>
          </a:p>
        </p:txBody>
      </p:sp>
    </p:spTree>
    <p:extLst>
      <p:ext uri="{BB962C8B-B14F-4D97-AF65-F5344CB8AC3E}">
        <p14:creationId xmlns:p14="http://schemas.microsoft.com/office/powerpoint/2010/main" val="2757022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8892" y="260684"/>
            <a:ext cx="8596668" cy="1320800"/>
          </a:xfrm>
        </p:spPr>
        <p:txBody>
          <a:bodyPr>
            <a:normAutofit/>
          </a:bodyPr>
          <a:lstStyle/>
          <a:p>
            <a:r>
              <a:rPr lang="nl-NL" dirty="0" smtClean="0"/>
              <a:t>Opgave  8.11</a:t>
            </a:r>
            <a:endParaRPr lang="nl-NL" dirty="0"/>
          </a:p>
        </p:txBody>
      </p:sp>
      <p:sp>
        <p:nvSpPr>
          <p:cNvPr id="3" name="Tijdelijke aanduiding voor inhoud 2"/>
          <p:cNvSpPr>
            <a:spLocks noGrp="1"/>
          </p:cNvSpPr>
          <p:nvPr>
            <p:ph idx="1"/>
          </p:nvPr>
        </p:nvSpPr>
        <p:spPr>
          <a:xfrm>
            <a:off x="204537" y="1959226"/>
            <a:ext cx="4776537" cy="4212562"/>
          </a:xfrm>
        </p:spPr>
        <p:txBody>
          <a:bodyPr>
            <a:normAutofit/>
          </a:bodyPr>
          <a:lstStyle/>
          <a:p>
            <a:r>
              <a:rPr lang="nl-NL" sz="2500" dirty="0" smtClean="0"/>
              <a:t>7 </a:t>
            </a:r>
            <a:r>
              <a:rPr lang="nl-NL" sz="2500" dirty="0" smtClean="0"/>
              <a:t>minuten </a:t>
            </a:r>
            <a:r>
              <a:rPr lang="nl-NL" sz="2500" dirty="0" smtClean="0"/>
              <a:t>de </a:t>
            </a:r>
            <a:r>
              <a:rPr lang="nl-NL" sz="2500" dirty="0" smtClean="0"/>
              <a:t>tijd</a:t>
            </a:r>
          </a:p>
          <a:p>
            <a:r>
              <a:rPr lang="nl-NL" sz="2500" dirty="0" smtClean="0"/>
              <a:t>Eerder klaar?</a:t>
            </a:r>
          </a:p>
          <a:p>
            <a:r>
              <a:rPr lang="nl-NL" sz="2500" dirty="0" smtClean="0"/>
              <a:t>Goed werk! Huiswerk is </a:t>
            </a:r>
            <a:r>
              <a:rPr lang="nl-NL" sz="2500" dirty="0" err="1" smtClean="0"/>
              <a:t>tm</a:t>
            </a:r>
            <a:r>
              <a:rPr lang="nl-NL" sz="2500" dirty="0" smtClean="0"/>
              <a:t> opgave 8.13 spreken we begin volgende les na.</a:t>
            </a:r>
          </a:p>
        </p:txBody>
      </p:sp>
      <p:sp>
        <p:nvSpPr>
          <p:cNvPr id="18" name="Ovaal 17"/>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20" name="Ovaal 19"/>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21" name="Ovaal 20"/>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22" name="Ovaal 21"/>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23" name="Ovaal 2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24" name="Ovaal 23"/>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Tree>
    <p:extLst>
      <p:ext uri="{BB962C8B-B14F-4D97-AF65-F5344CB8AC3E}">
        <p14:creationId xmlns:p14="http://schemas.microsoft.com/office/powerpoint/2010/main" val="3083843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59000"/>
                                        <p:tgtEl>
                                          <p:spTgt spid="18"/>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heel(1)">
                                      <p:cBhvr>
                                        <p:cTn id="11" dur="59000"/>
                                        <p:tgtEl>
                                          <p:spTgt spid="19"/>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heel(1)">
                                      <p:cBhvr>
                                        <p:cTn id="15" dur="59000"/>
                                        <p:tgtEl>
                                          <p:spTgt spid="20"/>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heel(1)">
                                      <p:cBhvr>
                                        <p:cTn id="19" dur="59000"/>
                                        <p:tgtEl>
                                          <p:spTgt spid="21"/>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heel(1)">
                                      <p:cBhvr>
                                        <p:cTn id="23" dur="59000"/>
                                        <p:tgtEl>
                                          <p:spTgt spid="22"/>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59000"/>
                                        <p:tgtEl>
                                          <p:spTgt spid="23"/>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heel(1)">
                                      <p:cBhvr>
                                        <p:cTn id="31" dur="59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92228"/>
          <a:stretch/>
        </p:blipFill>
        <p:spPr>
          <a:xfrm>
            <a:off x="0" y="34925"/>
            <a:ext cx="12192000" cy="441593"/>
          </a:xfrm>
          <a:prstGeom prst="rect">
            <a:avLst/>
          </a:prstGeom>
        </p:spPr>
      </p:pic>
      <p:pic>
        <p:nvPicPr>
          <p:cNvPr id="5" name="Afbeelding 4"/>
          <p:cNvPicPr>
            <a:picLocks noChangeAspect="1"/>
          </p:cNvPicPr>
          <p:nvPr/>
        </p:nvPicPr>
        <p:blipFill rotWithShape="1">
          <a:blip r:embed="rId2"/>
          <a:srcRect b="77722"/>
          <a:stretch/>
        </p:blipFill>
        <p:spPr>
          <a:xfrm>
            <a:off x="0" y="34925"/>
            <a:ext cx="12192000" cy="1265841"/>
          </a:xfrm>
          <a:prstGeom prst="rect">
            <a:avLst/>
          </a:prstGeom>
        </p:spPr>
      </p:pic>
      <p:pic>
        <p:nvPicPr>
          <p:cNvPr id="6" name="Afbeelding 5"/>
          <p:cNvPicPr>
            <a:picLocks noChangeAspect="1"/>
          </p:cNvPicPr>
          <p:nvPr/>
        </p:nvPicPr>
        <p:blipFill rotWithShape="1">
          <a:blip r:embed="rId2"/>
          <a:srcRect b="57322"/>
          <a:stretch/>
        </p:blipFill>
        <p:spPr>
          <a:xfrm>
            <a:off x="0" y="34925"/>
            <a:ext cx="12192000" cy="2424940"/>
          </a:xfrm>
          <a:prstGeom prst="rect">
            <a:avLst/>
          </a:prstGeom>
        </p:spPr>
      </p:pic>
      <p:pic>
        <p:nvPicPr>
          <p:cNvPr id="7" name="Afbeelding 6"/>
          <p:cNvPicPr>
            <a:picLocks noChangeAspect="1"/>
          </p:cNvPicPr>
          <p:nvPr/>
        </p:nvPicPr>
        <p:blipFill>
          <a:blip r:embed="rId2"/>
          <a:stretch>
            <a:fillRect/>
          </a:stretch>
        </p:blipFill>
        <p:spPr>
          <a:xfrm>
            <a:off x="0" y="34925"/>
            <a:ext cx="12192000" cy="5681986"/>
          </a:xfrm>
          <a:prstGeom prst="rect">
            <a:avLst/>
          </a:prstGeom>
        </p:spPr>
      </p:pic>
    </p:spTree>
    <p:extLst>
      <p:ext uri="{BB962C8B-B14F-4D97-AF65-F5344CB8AC3E}">
        <p14:creationId xmlns:p14="http://schemas.microsoft.com/office/powerpoint/2010/main" val="3805866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Planning aankomende 3 lessen.</a:t>
            </a:r>
            <a:endParaRPr lang="nl-NL" dirty="0"/>
          </a:p>
        </p:txBody>
      </p:sp>
      <p:sp>
        <p:nvSpPr>
          <p:cNvPr id="3" name="Tijdelijke aanduiding voor inhoud 2"/>
          <p:cNvSpPr>
            <a:spLocks noGrp="1"/>
          </p:cNvSpPr>
          <p:nvPr>
            <p:ph idx="1"/>
          </p:nvPr>
        </p:nvSpPr>
        <p:spPr>
          <a:xfrm>
            <a:off x="419100" y="2160589"/>
            <a:ext cx="8854902" cy="3880773"/>
          </a:xfrm>
        </p:spPr>
        <p:txBody>
          <a:bodyPr>
            <a:normAutofit/>
          </a:bodyPr>
          <a:lstStyle/>
          <a:p>
            <a:r>
              <a:rPr lang="nl-NL" sz="2500" dirty="0" smtClean="0"/>
              <a:t>Les 1: start Hoofdstuk 8 (om en rond tot opgave 8.9)</a:t>
            </a:r>
          </a:p>
          <a:p>
            <a:r>
              <a:rPr lang="nl-NL" sz="2500" dirty="0" smtClean="0"/>
              <a:t>Les 2: waarde en welvaartsvast pensioen </a:t>
            </a:r>
            <a:r>
              <a:rPr lang="nl-NL" sz="2500" dirty="0" err="1" smtClean="0"/>
              <a:t>tm</a:t>
            </a:r>
            <a:r>
              <a:rPr lang="nl-NL" sz="2500" dirty="0" smtClean="0"/>
              <a:t> opgave 8.13</a:t>
            </a:r>
          </a:p>
          <a:p>
            <a:r>
              <a:rPr lang="nl-NL" sz="2500" b="1" dirty="0" smtClean="0"/>
              <a:t>Les 3: hoofdstuk 9 ruilen tussen generaties.</a:t>
            </a:r>
            <a:endParaRPr lang="nl-NL" sz="2500" b="1" dirty="0"/>
          </a:p>
        </p:txBody>
      </p:sp>
    </p:spTree>
    <p:extLst>
      <p:ext uri="{BB962C8B-B14F-4D97-AF65-F5344CB8AC3E}">
        <p14:creationId xmlns:p14="http://schemas.microsoft.com/office/powerpoint/2010/main" val="12111404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9323"/>
          <a:stretch/>
        </p:blipFill>
        <p:spPr>
          <a:xfrm>
            <a:off x="0" y="-1"/>
            <a:ext cx="10702344" cy="734097"/>
          </a:xfrm>
          <a:prstGeom prst="rect">
            <a:avLst/>
          </a:prstGeom>
        </p:spPr>
      </p:pic>
      <p:pic>
        <p:nvPicPr>
          <p:cNvPr id="5" name="Afbeelding 4"/>
          <p:cNvPicPr>
            <a:picLocks noChangeAspect="1"/>
          </p:cNvPicPr>
          <p:nvPr/>
        </p:nvPicPr>
        <p:blipFill rotWithShape="1">
          <a:blip r:embed="rId2"/>
          <a:srcRect b="71341"/>
          <a:stretch/>
        </p:blipFill>
        <p:spPr>
          <a:xfrm>
            <a:off x="0" y="-1"/>
            <a:ext cx="10702344" cy="1970469"/>
          </a:xfrm>
          <a:prstGeom prst="rect">
            <a:avLst/>
          </a:prstGeom>
        </p:spPr>
      </p:pic>
      <p:pic>
        <p:nvPicPr>
          <p:cNvPr id="6" name="Afbeelding 5"/>
          <p:cNvPicPr>
            <a:picLocks noChangeAspect="1"/>
          </p:cNvPicPr>
          <p:nvPr/>
        </p:nvPicPr>
        <p:blipFill rotWithShape="1">
          <a:blip r:embed="rId2"/>
          <a:srcRect b="53921"/>
          <a:stretch/>
        </p:blipFill>
        <p:spPr>
          <a:xfrm>
            <a:off x="0" y="0"/>
            <a:ext cx="10702344" cy="3168204"/>
          </a:xfrm>
          <a:prstGeom prst="rect">
            <a:avLst/>
          </a:prstGeom>
        </p:spPr>
      </p:pic>
      <p:pic>
        <p:nvPicPr>
          <p:cNvPr id="7" name="Afbeelding 6"/>
          <p:cNvPicPr>
            <a:picLocks noChangeAspect="1"/>
          </p:cNvPicPr>
          <p:nvPr/>
        </p:nvPicPr>
        <p:blipFill rotWithShape="1">
          <a:blip r:embed="rId2"/>
          <a:srcRect b="39498"/>
          <a:stretch/>
        </p:blipFill>
        <p:spPr>
          <a:xfrm>
            <a:off x="0" y="-1"/>
            <a:ext cx="10702344" cy="4159877"/>
          </a:xfrm>
          <a:prstGeom prst="rect">
            <a:avLst/>
          </a:prstGeom>
        </p:spPr>
      </p:pic>
      <p:pic>
        <p:nvPicPr>
          <p:cNvPr id="8" name="Afbeelding 7"/>
          <p:cNvPicPr>
            <a:picLocks noChangeAspect="1"/>
          </p:cNvPicPr>
          <p:nvPr/>
        </p:nvPicPr>
        <p:blipFill rotWithShape="1">
          <a:blip r:embed="rId2"/>
          <a:srcRect b="25450"/>
          <a:stretch/>
        </p:blipFill>
        <p:spPr>
          <a:xfrm>
            <a:off x="0" y="-1"/>
            <a:ext cx="10702344" cy="5125793"/>
          </a:xfrm>
          <a:prstGeom prst="rect">
            <a:avLst/>
          </a:prstGeom>
        </p:spPr>
      </p:pic>
      <p:pic>
        <p:nvPicPr>
          <p:cNvPr id="9" name="Afbeelding 8"/>
          <p:cNvPicPr>
            <a:picLocks noChangeAspect="1"/>
          </p:cNvPicPr>
          <p:nvPr/>
        </p:nvPicPr>
        <p:blipFill>
          <a:blip r:embed="rId2"/>
          <a:stretch>
            <a:fillRect/>
          </a:stretch>
        </p:blipFill>
        <p:spPr>
          <a:xfrm>
            <a:off x="0" y="-1"/>
            <a:ext cx="10702344" cy="6875597"/>
          </a:xfrm>
          <a:prstGeom prst="rect">
            <a:avLst/>
          </a:prstGeom>
        </p:spPr>
      </p:pic>
    </p:spTree>
    <p:extLst>
      <p:ext uri="{BB962C8B-B14F-4D97-AF65-F5344CB8AC3E}">
        <p14:creationId xmlns:p14="http://schemas.microsoft.com/office/powerpoint/2010/main" val="2218071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Hoofdstuk 8 senioren.</a:t>
            </a:r>
            <a:endParaRPr lang="nl-NL" dirty="0"/>
          </a:p>
        </p:txBody>
      </p:sp>
      <p:sp>
        <p:nvSpPr>
          <p:cNvPr id="3" name="Tijdelijke aanduiding voor inhoud 2"/>
          <p:cNvSpPr>
            <a:spLocks noGrp="1"/>
          </p:cNvSpPr>
          <p:nvPr>
            <p:ph idx="1"/>
          </p:nvPr>
        </p:nvSpPr>
        <p:spPr>
          <a:xfrm>
            <a:off x="406400" y="1358900"/>
            <a:ext cx="9486900" cy="5206999"/>
          </a:xfrm>
        </p:spPr>
        <p:txBody>
          <a:bodyPr>
            <a:normAutofit/>
          </a:bodyPr>
          <a:lstStyle/>
          <a:p>
            <a:r>
              <a:rPr lang="nl-NL" sz="2500" dirty="0" smtClean="0"/>
              <a:t>3 inkomensbronnen hebben senioren.</a:t>
            </a:r>
          </a:p>
          <a:p>
            <a:r>
              <a:rPr lang="nl-NL" sz="2500" dirty="0" smtClean="0"/>
              <a:t>AOW (voor iedereen), aanvullend bedrijfspensioen (mensen die in loondienst hebben gewerkt) en opbrengsten uit spaargeld en beleggingen.</a:t>
            </a:r>
          </a:p>
          <a:p>
            <a:r>
              <a:rPr lang="nl-NL" sz="2500" dirty="0" smtClean="0"/>
              <a:t>AOW wordt gefinancierd vanuit het omslagstelsel.</a:t>
            </a:r>
          </a:p>
          <a:p>
            <a:r>
              <a:rPr lang="nl-NL" sz="2500" dirty="0" smtClean="0"/>
              <a:t>Pensioen vanuit kapitaaldekkingsstelsel.</a:t>
            </a:r>
          </a:p>
          <a:p>
            <a:r>
              <a:rPr lang="nl-NL" sz="2500" dirty="0" smtClean="0"/>
              <a:t>Wat is </a:t>
            </a:r>
            <a:r>
              <a:rPr lang="nl-NL" sz="2500" b="1" dirty="0" smtClean="0"/>
              <a:t>omslagstelsel</a:t>
            </a:r>
            <a:r>
              <a:rPr lang="nl-NL" sz="2500" b="1" dirty="0" smtClean="0"/>
              <a:t>?</a:t>
            </a:r>
          </a:p>
          <a:p>
            <a:r>
              <a:rPr lang="nl-NL" sz="2500" dirty="0" smtClean="0"/>
              <a:t>De actieve (werkende)  betalen voor inactieve  (de niet werkende)</a:t>
            </a:r>
            <a:endParaRPr lang="nl-NL" sz="2500" dirty="0" smtClean="0"/>
          </a:p>
          <a:p>
            <a:r>
              <a:rPr lang="nl-NL" sz="2500" dirty="0" smtClean="0"/>
              <a:t>Wat is </a:t>
            </a:r>
            <a:r>
              <a:rPr lang="nl-NL" sz="2500" b="1" dirty="0" smtClean="0"/>
              <a:t>kapitaaldekkingsstelsel</a:t>
            </a:r>
            <a:r>
              <a:rPr lang="nl-NL" sz="2500" dirty="0" smtClean="0"/>
              <a:t>?</a:t>
            </a:r>
          </a:p>
          <a:p>
            <a:r>
              <a:rPr lang="nl-NL" sz="2500" dirty="0" smtClean="0"/>
              <a:t>Je betaald nu voor jezelf voor later.</a:t>
            </a:r>
            <a:endParaRPr lang="nl-NL" sz="2500" dirty="0" smtClean="0"/>
          </a:p>
          <a:p>
            <a:endParaRPr lang="nl-NL" sz="2500" dirty="0" smtClean="0"/>
          </a:p>
          <a:p>
            <a:endParaRPr lang="nl-NL" sz="2500" dirty="0"/>
          </a:p>
        </p:txBody>
      </p:sp>
    </p:spTree>
    <p:extLst>
      <p:ext uri="{BB962C8B-B14F-4D97-AF65-F5344CB8AC3E}">
        <p14:creationId xmlns:p14="http://schemas.microsoft.com/office/powerpoint/2010/main" val="1968107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Omslagstelsel:</a:t>
            </a:r>
            <a:endParaRPr lang="nl-NL" dirty="0"/>
          </a:p>
        </p:txBody>
      </p:sp>
      <p:sp>
        <p:nvSpPr>
          <p:cNvPr id="3" name="Tijdelijke aanduiding voor inhoud 2"/>
          <p:cNvSpPr>
            <a:spLocks noGrp="1"/>
          </p:cNvSpPr>
          <p:nvPr>
            <p:ph idx="1"/>
          </p:nvPr>
        </p:nvSpPr>
        <p:spPr/>
        <p:txBody>
          <a:bodyPr>
            <a:normAutofit/>
          </a:bodyPr>
          <a:lstStyle/>
          <a:p>
            <a:r>
              <a:rPr lang="nl-NL" sz="2500" dirty="0" smtClean="0"/>
              <a:t>AOW: De werkende betalen voor 67 plussers.</a:t>
            </a:r>
          </a:p>
          <a:p>
            <a:r>
              <a:rPr lang="nl-NL" sz="2500" dirty="0" smtClean="0"/>
              <a:t>Wanneer ontstaan er problemen?</a:t>
            </a:r>
          </a:p>
          <a:p>
            <a:r>
              <a:rPr lang="nl-NL" sz="2500" dirty="0" smtClean="0"/>
              <a:t>Te weinig werkende.</a:t>
            </a:r>
          </a:p>
          <a:p>
            <a:r>
              <a:rPr lang="nl-NL" sz="2500" dirty="0" smtClean="0"/>
              <a:t>Te veel niet werkende.</a:t>
            </a:r>
          </a:p>
          <a:p>
            <a:r>
              <a:rPr lang="nl-NL" sz="2500" dirty="0" smtClean="0"/>
              <a:t>Hoe beter de verhouding werkende/niet werkende hoe lager de premie.</a:t>
            </a:r>
          </a:p>
          <a:p>
            <a:r>
              <a:rPr lang="nl-NL" sz="2500" dirty="0" smtClean="0"/>
              <a:t>Hoe slechter de verhouding werkende/niet werkende hoe hoger de premie of hoe lager de uitkering</a:t>
            </a:r>
            <a:r>
              <a:rPr lang="nl-NL" sz="2500" dirty="0" smtClean="0"/>
              <a:t>.</a:t>
            </a:r>
            <a:endParaRPr lang="nl-NL" sz="2500" dirty="0" smtClean="0"/>
          </a:p>
        </p:txBody>
      </p:sp>
    </p:spTree>
    <p:extLst>
      <p:ext uri="{BB962C8B-B14F-4D97-AF65-F5344CB8AC3E}">
        <p14:creationId xmlns:p14="http://schemas.microsoft.com/office/powerpoint/2010/main" val="4189843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Het bedrijfspensioen.</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sz="2500" dirty="0" smtClean="0"/>
              <a:t>Kapitaaldekkingsstelsel: waarom?</a:t>
            </a:r>
          </a:p>
          <a:p>
            <a:r>
              <a:rPr lang="nl-NL" sz="2500" dirty="0" smtClean="0"/>
              <a:t>Spaart je pensioen bij een pensioenfonds, die belegd jou geld in aandelen en obligaties.</a:t>
            </a:r>
          </a:p>
          <a:p>
            <a:r>
              <a:rPr lang="nl-NL" sz="2500" dirty="0" smtClean="0"/>
              <a:t>Aandelen: risicovoller, maar kan ook meer opleveren.</a:t>
            </a:r>
          </a:p>
          <a:p>
            <a:r>
              <a:rPr lang="nl-NL" sz="2500" dirty="0" smtClean="0"/>
              <a:t>2 soorten pensioenen</a:t>
            </a:r>
          </a:p>
          <a:p>
            <a:r>
              <a:rPr lang="nl-NL" sz="2500" dirty="0" smtClean="0"/>
              <a:t>Een waardevast en welvaartsvast pensioen.</a:t>
            </a:r>
          </a:p>
          <a:p>
            <a:r>
              <a:rPr lang="nl-NL" sz="2500" b="1" dirty="0" smtClean="0"/>
              <a:t>Waardevast</a:t>
            </a:r>
            <a:r>
              <a:rPr lang="nl-NL" sz="2500" dirty="0" smtClean="0"/>
              <a:t> stijgt/daalt het pensioen met het inflatiepercentage</a:t>
            </a:r>
            <a:r>
              <a:rPr lang="nl-NL" sz="2500" dirty="0" smtClean="0"/>
              <a:t>. (kan je altijd even veel kopen)</a:t>
            </a:r>
            <a:endParaRPr lang="nl-NL" sz="2500" dirty="0" smtClean="0"/>
          </a:p>
          <a:p>
            <a:r>
              <a:rPr lang="nl-NL" sz="2500" b="1" dirty="0" smtClean="0"/>
              <a:t>Welvaartsvast</a:t>
            </a:r>
            <a:r>
              <a:rPr lang="nl-NL" sz="2500" dirty="0" smtClean="0"/>
              <a:t> stijgt/daalt met het percentage van de cao-lonen</a:t>
            </a:r>
            <a:r>
              <a:rPr lang="nl-NL" sz="2500" dirty="0" smtClean="0"/>
              <a:t>. (kan je net zoveel kopen als de rest van de bevolking)</a:t>
            </a:r>
            <a:endParaRPr lang="nl-NL" sz="2500" dirty="0" smtClean="0"/>
          </a:p>
          <a:p>
            <a:endParaRPr lang="nl-NL" sz="2500" dirty="0" smtClean="0"/>
          </a:p>
          <a:p>
            <a:endParaRPr lang="nl-NL" sz="2500" dirty="0"/>
          </a:p>
        </p:txBody>
      </p:sp>
    </p:spTree>
    <p:extLst>
      <p:ext uri="{BB962C8B-B14F-4D97-AF65-F5344CB8AC3E}">
        <p14:creationId xmlns:p14="http://schemas.microsoft.com/office/powerpoint/2010/main" val="1730804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Naast pensioen kan je ook belegen in aandelen of obligaties.</a:t>
            </a:r>
            <a:endParaRPr lang="nl-NL" dirty="0"/>
          </a:p>
        </p:txBody>
      </p:sp>
      <p:sp>
        <p:nvSpPr>
          <p:cNvPr id="3" name="Tijdelijke aanduiding voor inhoud 2"/>
          <p:cNvSpPr>
            <a:spLocks noGrp="1"/>
          </p:cNvSpPr>
          <p:nvPr>
            <p:ph idx="1"/>
          </p:nvPr>
        </p:nvSpPr>
        <p:spPr/>
        <p:txBody>
          <a:bodyPr>
            <a:normAutofit/>
          </a:bodyPr>
          <a:lstStyle/>
          <a:p>
            <a:r>
              <a:rPr lang="nl-NL" sz="2500" dirty="0" smtClean="0"/>
              <a:t>Aandelen was risicovoller, maar kan ook meer opleveren.</a:t>
            </a:r>
          </a:p>
          <a:p>
            <a:r>
              <a:rPr lang="nl-NL" sz="2500" dirty="0" smtClean="0"/>
              <a:t>Dividend: beloning voor aandelen.</a:t>
            </a:r>
          </a:p>
          <a:p>
            <a:r>
              <a:rPr lang="nl-NL" sz="2500" dirty="0" smtClean="0"/>
              <a:t>Rendement = dividend +- stijging van de aandelenkoers</a:t>
            </a:r>
            <a:r>
              <a:rPr lang="nl-NL" sz="2500" dirty="0" smtClean="0"/>
              <a:t>.</a:t>
            </a:r>
          </a:p>
          <a:p>
            <a:r>
              <a:rPr lang="nl-NL" sz="2500" dirty="0" smtClean="0"/>
              <a:t>Rendement kan zodoende ook negatief zijn.</a:t>
            </a:r>
            <a:endParaRPr lang="nl-NL" sz="2500" dirty="0" smtClean="0"/>
          </a:p>
        </p:txBody>
      </p:sp>
    </p:spTree>
    <p:extLst>
      <p:ext uri="{BB962C8B-B14F-4D97-AF65-F5344CB8AC3E}">
        <p14:creationId xmlns:p14="http://schemas.microsoft.com/office/powerpoint/2010/main" val="1062956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Hoofdstuk 9 ruilen tussen generaties.</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sz="2500" dirty="0" smtClean="0"/>
              <a:t>Bladzijde 70, figuur 9.1 wat wordt hiermee bedoeld?</a:t>
            </a:r>
          </a:p>
          <a:p>
            <a:r>
              <a:rPr lang="nl-NL" sz="2500" dirty="0" smtClean="0"/>
              <a:t>Vanaf dat je geboren bent totdat je overlijdt consumeer je, daarentegen je inkomen verdien je tussen 25 en 65 (67 inmiddels).</a:t>
            </a:r>
          </a:p>
          <a:p>
            <a:r>
              <a:rPr lang="nl-NL" sz="2500" dirty="0" smtClean="0"/>
              <a:t>De werkende betalen dus voor niet werkende. Namelijk de werkende betalen voor de jeugd (je ouders betalen jou consumptie totdat je zelf geld gaat verdienen) en betalen de AOW voor de 67 plussers.</a:t>
            </a:r>
          </a:p>
          <a:p>
            <a:r>
              <a:rPr lang="nl-NL" sz="2500" dirty="0" smtClean="0"/>
              <a:t>Zelfs je pensioen is ruilen tussen generaties tenslotte, wanneer je werkt, spaar je voorzelf wanneer je ouder bent</a:t>
            </a:r>
            <a:endParaRPr lang="nl-NL" sz="2500" dirty="0"/>
          </a:p>
        </p:txBody>
      </p:sp>
    </p:spTree>
    <p:extLst>
      <p:ext uri="{BB962C8B-B14F-4D97-AF65-F5344CB8AC3E}">
        <p14:creationId xmlns:p14="http://schemas.microsoft.com/office/powerpoint/2010/main" val="1782248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7934" y="241300"/>
            <a:ext cx="8596668" cy="1320800"/>
          </a:xfrm>
        </p:spPr>
        <p:txBody>
          <a:bodyPr/>
          <a:lstStyle/>
          <a:p>
            <a:r>
              <a:rPr lang="nl-NL" dirty="0" smtClean="0"/>
              <a:t>Lees hoofdstuk 9 t/m opgave 9.4</a:t>
            </a:r>
            <a:endParaRPr lang="nl-NL" dirty="0"/>
          </a:p>
        </p:txBody>
      </p:sp>
      <p:sp>
        <p:nvSpPr>
          <p:cNvPr id="3" name="Tijdelijke aanduiding voor inhoud 2"/>
          <p:cNvSpPr>
            <a:spLocks noGrp="1"/>
          </p:cNvSpPr>
          <p:nvPr>
            <p:ph idx="1"/>
          </p:nvPr>
        </p:nvSpPr>
        <p:spPr>
          <a:xfrm>
            <a:off x="218942" y="1339403"/>
            <a:ext cx="7340958" cy="4829577"/>
          </a:xfrm>
        </p:spPr>
        <p:txBody>
          <a:bodyPr>
            <a:normAutofit/>
          </a:bodyPr>
          <a:lstStyle/>
          <a:p>
            <a:r>
              <a:rPr lang="nl-NL" sz="2500" dirty="0" smtClean="0"/>
              <a:t>Maak opdracht 9.1 t/m 9.4</a:t>
            </a:r>
          </a:p>
          <a:p>
            <a:r>
              <a:rPr lang="nl-NL" sz="2500" dirty="0" smtClean="0"/>
              <a:t>Het is aardig wat leeswerk</a:t>
            </a:r>
          </a:p>
          <a:p>
            <a:r>
              <a:rPr lang="nl-NL" sz="2500" dirty="0" smtClean="0"/>
              <a:t>HW = t/m 9.7</a:t>
            </a:r>
          </a:p>
          <a:p>
            <a:r>
              <a:rPr lang="nl-NL" sz="2500" dirty="0" smtClean="0"/>
              <a:t>15 </a:t>
            </a:r>
            <a:r>
              <a:rPr lang="nl-NL" sz="2500" dirty="0" smtClean="0"/>
              <a:t>minuten de tijd. </a:t>
            </a:r>
          </a:p>
          <a:p>
            <a:r>
              <a:rPr lang="nl-NL" sz="2500" dirty="0" smtClean="0"/>
              <a:t>Na 6 minuten mag je overleggen, ik geef dit aan.</a:t>
            </a:r>
            <a:endParaRPr lang="nl-NL" sz="2500" dirty="0"/>
          </a:p>
        </p:txBody>
      </p:sp>
      <p:sp>
        <p:nvSpPr>
          <p:cNvPr id="4" name="Ovaal 3"/>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7559899" y="262729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7559899" y="262729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7559899" y="262729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7559899"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7559899" y="262729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7559899" y="262729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7559898" y="262729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7559897" y="262728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7559895" y="262728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7559895" y="262727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486573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heel(1)">
                                      <p:cBhvr>
                                        <p:cTn id="63" dur="59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Hoofdstuk 8 senioren.</a:t>
            </a:r>
            <a:endParaRPr lang="nl-NL" dirty="0"/>
          </a:p>
        </p:txBody>
      </p:sp>
      <p:sp>
        <p:nvSpPr>
          <p:cNvPr id="3" name="Tijdelijke aanduiding voor inhoud 2"/>
          <p:cNvSpPr>
            <a:spLocks noGrp="1"/>
          </p:cNvSpPr>
          <p:nvPr>
            <p:ph idx="1"/>
          </p:nvPr>
        </p:nvSpPr>
        <p:spPr>
          <a:xfrm>
            <a:off x="406400" y="1358900"/>
            <a:ext cx="9486900" cy="5206999"/>
          </a:xfrm>
        </p:spPr>
        <p:txBody>
          <a:bodyPr>
            <a:normAutofit/>
          </a:bodyPr>
          <a:lstStyle/>
          <a:p>
            <a:r>
              <a:rPr lang="nl-NL" sz="2500" dirty="0" smtClean="0"/>
              <a:t>3 inkomensbronnen hebben senioren.</a:t>
            </a:r>
          </a:p>
          <a:p>
            <a:r>
              <a:rPr lang="nl-NL" sz="2500" dirty="0" smtClean="0"/>
              <a:t>AOW (voor iedereen), aanvullend bedrijfspensioen (mensen die in loondienst hebben gewerkt) en opbrengsten uit spaargeld en beleggingen.</a:t>
            </a:r>
          </a:p>
          <a:p>
            <a:r>
              <a:rPr lang="nl-NL" sz="2500" dirty="0" smtClean="0"/>
              <a:t>AOW wordt gefinancierd vanuit het omslagstelsel.</a:t>
            </a:r>
          </a:p>
          <a:p>
            <a:r>
              <a:rPr lang="nl-NL" sz="2500" dirty="0" smtClean="0"/>
              <a:t>Pensioen vanuit kapitaaldekkingsstelsel.</a:t>
            </a:r>
          </a:p>
          <a:p>
            <a:r>
              <a:rPr lang="nl-NL" sz="2500" dirty="0" smtClean="0"/>
              <a:t>Wat is </a:t>
            </a:r>
            <a:r>
              <a:rPr lang="nl-NL" sz="2500" b="1" dirty="0" smtClean="0"/>
              <a:t>omslagstelsel</a:t>
            </a:r>
            <a:r>
              <a:rPr lang="nl-NL" sz="2500" b="1" dirty="0" smtClean="0"/>
              <a:t>?</a:t>
            </a:r>
          </a:p>
          <a:p>
            <a:r>
              <a:rPr lang="nl-NL" sz="2500" dirty="0" smtClean="0"/>
              <a:t>De actieve (werkende)  betalen voor inactieve  (de niet werkende)</a:t>
            </a:r>
            <a:endParaRPr lang="nl-NL" sz="2500" dirty="0" smtClean="0"/>
          </a:p>
          <a:p>
            <a:r>
              <a:rPr lang="nl-NL" sz="2500" dirty="0" smtClean="0"/>
              <a:t>Wat is </a:t>
            </a:r>
            <a:r>
              <a:rPr lang="nl-NL" sz="2500" b="1" dirty="0" smtClean="0"/>
              <a:t>kapitaaldekkingsstelsel</a:t>
            </a:r>
            <a:r>
              <a:rPr lang="nl-NL" sz="2500" dirty="0" smtClean="0"/>
              <a:t>?</a:t>
            </a:r>
          </a:p>
          <a:p>
            <a:r>
              <a:rPr lang="nl-NL" sz="2500" dirty="0" smtClean="0"/>
              <a:t>Je betaald nu voor jezelf voor later.</a:t>
            </a:r>
            <a:endParaRPr lang="nl-NL" sz="2500" dirty="0" smtClean="0"/>
          </a:p>
          <a:p>
            <a:endParaRPr lang="nl-NL" sz="2500" dirty="0" smtClean="0"/>
          </a:p>
          <a:p>
            <a:endParaRPr lang="nl-NL" sz="2500" dirty="0"/>
          </a:p>
        </p:txBody>
      </p:sp>
    </p:spTree>
    <p:extLst>
      <p:ext uri="{BB962C8B-B14F-4D97-AF65-F5344CB8AC3E}">
        <p14:creationId xmlns:p14="http://schemas.microsoft.com/office/powerpoint/2010/main" val="1687586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3378"/>
          <a:stretch/>
        </p:blipFill>
        <p:spPr>
          <a:xfrm>
            <a:off x="0" y="0"/>
            <a:ext cx="12192000" cy="1094704"/>
          </a:xfrm>
          <a:prstGeom prst="rect">
            <a:avLst/>
          </a:prstGeom>
        </p:spPr>
      </p:pic>
      <p:pic>
        <p:nvPicPr>
          <p:cNvPr id="5" name="Afbeelding 4"/>
          <p:cNvPicPr>
            <a:picLocks noChangeAspect="1"/>
          </p:cNvPicPr>
          <p:nvPr/>
        </p:nvPicPr>
        <p:blipFill rotWithShape="1">
          <a:blip r:embed="rId2"/>
          <a:srcRect b="76143"/>
          <a:stretch/>
        </p:blipFill>
        <p:spPr>
          <a:xfrm>
            <a:off x="0" y="0"/>
            <a:ext cx="12192000" cy="1571223"/>
          </a:xfrm>
          <a:prstGeom prst="rect">
            <a:avLst/>
          </a:prstGeom>
        </p:spPr>
      </p:pic>
      <p:pic>
        <p:nvPicPr>
          <p:cNvPr id="6" name="Afbeelding 5"/>
          <p:cNvPicPr>
            <a:picLocks noChangeAspect="1"/>
          </p:cNvPicPr>
          <p:nvPr/>
        </p:nvPicPr>
        <p:blipFill rotWithShape="1">
          <a:blip r:embed="rId2"/>
          <a:srcRect b="70081"/>
          <a:stretch/>
        </p:blipFill>
        <p:spPr>
          <a:xfrm>
            <a:off x="0" y="0"/>
            <a:ext cx="12192000" cy="1970468"/>
          </a:xfrm>
          <a:prstGeom prst="rect">
            <a:avLst/>
          </a:prstGeom>
        </p:spPr>
      </p:pic>
      <p:pic>
        <p:nvPicPr>
          <p:cNvPr id="7" name="Afbeelding 6"/>
          <p:cNvPicPr>
            <a:picLocks noChangeAspect="1"/>
          </p:cNvPicPr>
          <p:nvPr/>
        </p:nvPicPr>
        <p:blipFill rotWithShape="1">
          <a:blip r:embed="rId2"/>
          <a:srcRect b="58935"/>
          <a:stretch/>
        </p:blipFill>
        <p:spPr>
          <a:xfrm>
            <a:off x="0" y="0"/>
            <a:ext cx="12192000" cy="2704563"/>
          </a:xfrm>
          <a:prstGeom prst="rect">
            <a:avLst/>
          </a:prstGeom>
        </p:spPr>
      </p:pic>
      <p:pic>
        <p:nvPicPr>
          <p:cNvPr id="8" name="Afbeelding 7"/>
          <p:cNvPicPr>
            <a:picLocks noChangeAspect="1"/>
          </p:cNvPicPr>
          <p:nvPr/>
        </p:nvPicPr>
        <p:blipFill rotWithShape="1">
          <a:blip r:embed="rId2"/>
          <a:srcRect b="42313"/>
          <a:stretch/>
        </p:blipFill>
        <p:spPr>
          <a:xfrm>
            <a:off x="0" y="0"/>
            <a:ext cx="12192000" cy="3799268"/>
          </a:xfrm>
          <a:prstGeom prst="rect">
            <a:avLst/>
          </a:prstGeom>
        </p:spPr>
      </p:pic>
      <p:pic>
        <p:nvPicPr>
          <p:cNvPr id="9" name="Afbeelding 8"/>
          <p:cNvPicPr>
            <a:picLocks noChangeAspect="1"/>
          </p:cNvPicPr>
          <p:nvPr/>
        </p:nvPicPr>
        <p:blipFill rotWithShape="1">
          <a:blip r:embed="rId2"/>
          <a:srcRect b="29016"/>
          <a:stretch/>
        </p:blipFill>
        <p:spPr>
          <a:xfrm>
            <a:off x="0" y="0"/>
            <a:ext cx="12192000" cy="4675031"/>
          </a:xfrm>
          <a:prstGeom prst="rect">
            <a:avLst/>
          </a:prstGeom>
        </p:spPr>
      </p:pic>
      <p:pic>
        <p:nvPicPr>
          <p:cNvPr id="10" name="Afbeelding 9"/>
          <p:cNvPicPr>
            <a:picLocks noChangeAspect="1"/>
          </p:cNvPicPr>
          <p:nvPr/>
        </p:nvPicPr>
        <p:blipFill rotWithShape="1">
          <a:blip r:embed="rId2"/>
          <a:srcRect b="22758"/>
          <a:stretch/>
        </p:blipFill>
        <p:spPr>
          <a:xfrm>
            <a:off x="0" y="0"/>
            <a:ext cx="12192000" cy="5087155"/>
          </a:xfrm>
          <a:prstGeom prst="rect">
            <a:avLst/>
          </a:prstGeom>
        </p:spPr>
      </p:pic>
      <p:pic>
        <p:nvPicPr>
          <p:cNvPr id="11" name="Afbeelding 10"/>
          <p:cNvPicPr>
            <a:picLocks noChangeAspect="1"/>
          </p:cNvPicPr>
          <p:nvPr/>
        </p:nvPicPr>
        <p:blipFill>
          <a:blip r:embed="rId2"/>
          <a:stretch>
            <a:fillRect/>
          </a:stretch>
        </p:blipFill>
        <p:spPr>
          <a:xfrm>
            <a:off x="0" y="0"/>
            <a:ext cx="12192000" cy="6585986"/>
          </a:xfrm>
          <a:prstGeom prst="rect">
            <a:avLst/>
          </a:prstGeom>
        </p:spPr>
      </p:pic>
    </p:spTree>
    <p:extLst>
      <p:ext uri="{BB962C8B-B14F-4D97-AF65-F5344CB8AC3E}">
        <p14:creationId xmlns:p14="http://schemas.microsoft.com/office/powerpoint/2010/main" val="3460181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6564"/>
          <a:stretch/>
        </p:blipFill>
        <p:spPr>
          <a:xfrm>
            <a:off x="0" y="0"/>
            <a:ext cx="12350839" cy="425004"/>
          </a:xfrm>
          <a:prstGeom prst="rect">
            <a:avLst/>
          </a:prstGeom>
        </p:spPr>
      </p:pic>
      <p:pic>
        <p:nvPicPr>
          <p:cNvPr id="5" name="Afbeelding 4"/>
          <p:cNvPicPr>
            <a:picLocks noChangeAspect="1"/>
          </p:cNvPicPr>
          <p:nvPr/>
        </p:nvPicPr>
        <p:blipFill rotWithShape="1">
          <a:blip r:embed="rId2"/>
          <a:srcRect b="24270"/>
          <a:stretch/>
        </p:blipFill>
        <p:spPr>
          <a:xfrm>
            <a:off x="0" y="-1"/>
            <a:ext cx="12350839" cy="2395471"/>
          </a:xfrm>
          <a:prstGeom prst="rect">
            <a:avLst/>
          </a:prstGeom>
        </p:spPr>
      </p:pic>
      <p:pic>
        <p:nvPicPr>
          <p:cNvPr id="6" name="Afbeelding 5"/>
          <p:cNvPicPr>
            <a:picLocks noChangeAspect="1"/>
          </p:cNvPicPr>
          <p:nvPr/>
        </p:nvPicPr>
        <p:blipFill rotWithShape="1">
          <a:blip r:embed="rId2"/>
          <a:srcRect b="1063"/>
          <a:stretch/>
        </p:blipFill>
        <p:spPr>
          <a:xfrm>
            <a:off x="0" y="-1"/>
            <a:ext cx="12350839" cy="3129567"/>
          </a:xfrm>
          <a:prstGeom prst="rect">
            <a:avLst/>
          </a:prstGeom>
        </p:spPr>
      </p:pic>
    </p:spTree>
    <p:extLst>
      <p:ext uri="{BB962C8B-B14F-4D97-AF65-F5344CB8AC3E}">
        <p14:creationId xmlns:p14="http://schemas.microsoft.com/office/powerpoint/2010/main" val="2729138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Ruilen over tijd.</a:t>
            </a:r>
            <a:endParaRPr lang="nl-NL" dirty="0"/>
          </a:p>
        </p:txBody>
      </p:sp>
      <p:sp>
        <p:nvSpPr>
          <p:cNvPr id="3" name="Tijdelijke aanduiding voor inhoud 2"/>
          <p:cNvSpPr>
            <a:spLocks noGrp="1"/>
          </p:cNvSpPr>
          <p:nvPr>
            <p:ph idx="1"/>
          </p:nvPr>
        </p:nvSpPr>
        <p:spPr/>
        <p:txBody>
          <a:bodyPr>
            <a:normAutofit/>
          </a:bodyPr>
          <a:lstStyle/>
          <a:p>
            <a:r>
              <a:rPr lang="nl-NL" sz="2500" dirty="0" smtClean="0"/>
              <a:t>Kan zowel financieel: je betaald nu voor jezelf voor later (pensioen)</a:t>
            </a:r>
          </a:p>
          <a:p>
            <a:r>
              <a:rPr lang="nl-NL" sz="2500" dirty="0" smtClean="0"/>
              <a:t>Of tussen generatie: je ouders betalen nu voor jou, als jij kinderen krijgt betaal jij voor hun.</a:t>
            </a:r>
          </a:p>
          <a:p>
            <a:endParaRPr lang="nl-NL" sz="2500" dirty="0" smtClean="0"/>
          </a:p>
          <a:p>
            <a:r>
              <a:rPr lang="nl-NL" sz="2500" dirty="0" smtClean="0"/>
              <a:t>We beïnvloeden hiermee de toekomstige generaties, dit kan ook in de vorm van kennis (wetenschap)</a:t>
            </a:r>
            <a:endParaRPr lang="nl-NL" sz="2500" dirty="0"/>
          </a:p>
        </p:txBody>
      </p:sp>
    </p:spTree>
    <p:extLst>
      <p:ext uri="{BB962C8B-B14F-4D97-AF65-F5344CB8AC3E}">
        <p14:creationId xmlns:p14="http://schemas.microsoft.com/office/powerpoint/2010/main" val="2348869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Ruilen over tijd: toekomstige welvaart.</a:t>
            </a:r>
            <a:endParaRPr lang="nl-NL" dirty="0"/>
          </a:p>
        </p:txBody>
      </p:sp>
      <p:sp>
        <p:nvSpPr>
          <p:cNvPr id="3" name="Tijdelijke aanduiding voor inhoud 2"/>
          <p:cNvSpPr>
            <a:spLocks noGrp="1"/>
          </p:cNvSpPr>
          <p:nvPr>
            <p:ph idx="1"/>
          </p:nvPr>
        </p:nvSpPr>
        <p:spPr>
          <a:xfrm>
            <a:off x="677334" y="1435101"/>
            <a:ext cx="8596668" cy="4606262"/>
          </a:xfrm>
        </p:spPr>
        <p:txBody>
          <a:bodyPr>
            <a:noAutofit/>
          </a:bodyPr>
          <a:lstStyle/>
          <a:p>
            <a:r>
              <a:rPr lang="nl-NL" sz="2500" dirty="0" smtClean="0"/>
              <a:t>Als we nu de zee leeg vissen</a:t>
            </a:r>
          </a:p>
          <a:p>
            <a:r>
              <a:rPr lang="nl-NL" sz="2500" dirty="0" smtClean="0"/>
              <a:t>Verhoogt dat onze welvaart</a:t>
            </a:r>
          </a:p>
          <a:p>
            <a:r>
              <a:rPr lang="nl-NL" sz="2500" dirty="0" smtClean="0"/>
              <a:t>Verlaging van toekomstige welvaart (die hebben geen vis meer)</a:t>
            </a:r>
          </a:p>
          <a:p>
            <a:r>
              <a:rPr lang="nl-NL" sz="2500" dirty="0" smtClean="0"/>
              <a:t>Als we nu milieuvervuilend produceren.</a:t>
            </a:r>
          </a:p>
          <a:p>
            <a:r>
              <a:rPr lang="nl-NL" sz="2500" dirty="0" smtClean="0"/>
              <a:t>Verhoogt onze welvaart (meer productie/goedkopere productie)</a:t>
            </a:r>
          </a:p>
          <a:p>
            <a:r>
              <a:rPr lang="nl-NL" sz="2500" dirty="0" smtClean="0"/>
              <a:t>Maar verlaagt toekomstige welvaart (stijging zeespiegel, vernietiging van de ozonlaag, uitputten van natuurlijke hulpbronnen)</a:t>
            </a:r>
            <a:endParaRPr lang="nl-NL" sz="2500" dirty="0"/>
          </a:p>
        </p:txBody>
      </p:sp>
    </p:spTree>
    <p:extLst>
      <p:ext uri="{BB962C8B-B14F-4D97-AF65-F5344CB8AC3E}">
        <p14:creationId xmlns:p14="http://schemas.microsoft.com/office/powerpoint/2010/main" val="1020719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Waarom doen wij dit?</a:t>
            </a:r>
            <a:endParaRPr lang="nl-NL" dirty="0"/>
          </a:p>
        </p:txBody>
      </p:sp>
      <p:sp>
        <p:nvSpPr>
          <p:cNvPr id="3" name="Tijdelijke aanduiding voor inhoud 2"/>
          <p:cNvSpPr>
            <a:spLocks noGrp="1"/>
          </p:cNvSpPr>
          <p:nvPr>
            <p:ph idx="1"/>
          </p:nvPr>
        </p:nvSpPr>
        <p:spPr>
          <a:xfrm>
            <a:off x="677334" y="1295401"/>
            <a:ext cx="8596668" cy="4745962"/>
          </a:xfrm>
        </p:spPr>
        <p:txBody>
          <a:bodyPr>
            <a:normAutofit/>
          </a:bodyPr>
          <a:lstStyle/>
          <a:p>
            <a:r>
              <a:rPr lang="nl-NL" sz="2500" dirty="0" smtClean="0"/>
              <a:t>Waarom negeren wij het klimaat probleem?</a:t>
            </a:r>
          </a:p>
          <a:p>
            <a:r>
              <a:rPr lang="nl-NL" sz="2500" dirty="0" smtClean="0"/>
              <a:t>Of voor jullie, waarom leren jullie slecht voor een toets, terwijl jullie weten dat jullie er een slecht punt voor halen?</a:t>
            </a:r>
          </a:p>
          <a:p>
            <a:r>
              <a:rPr lang="nl-NL" sz="2500" dirty="0" smtClean="0"/>
              <a:t>Of voor mij, waarom ga ik na me werk niet sporten, terwijl ik weet dat als ik het niet doe ik niet afval?</a:t>
            </a:r>
          </a:p>
          <a:p>
            <a:endParaRPr lang="nl-NL" sz="2500" dirty="0"/>
          </a:p>
          <a:p>
            <a:r>
              <a:rPr lang="nl-NL" sz="2500" dirty="0" smtClean="0"/>
              <a:t>3 minuten de tijd om één van deze vragen te beantwoorden.</a:t>
            </a:r>
          </a:p>
          <a:p>
            <a:endParaRPr lang="nl-NL" sz="2500" dirty="0"/>
          </a:p>
        </p:txBody>
      </p:sp>
      <p:sp>
        <p:nvSpPr>
          <p:cNvPr id="4" name="Ovaal 3"/>
          <p:cNvSpPr/>
          <p:nvPr/>
        </p:nvSpPr>
        <p:spPr>
          <a:xfrm>
            <a:off x="8893399" y="3657600"/>
            <a:ext cx="2498501" cy="25692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8893399" y="3657600"/>
            <a:ext cx="2498501" cy="25692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8893399" y="3657599"/>
            <a:ext cx="2498501" cy="25692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Tree>
    <p:extLst>
      <p:ext uri="{BB962C8B-B14F-4D97-AF65-F5344CB8AC3E}">
        <p14:creationId xmlns:p14="http://schemas.microsoft.com/office/powerpoint/2010/main" val="2761597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Alle 3 de vragen hetzelfde antwoord.</a:t>
            </a:r>
            <a:endParaRPr lang="nl-NL" dirty="0"/>
          </a:p>
        </p:txBody>
      </p:sp>
      <p:sp>
        <p:nvSpPr>
          <p:cNvPr id="3" name="Tijdelijke aanduiding voor inhoud 2"/>
          <p:cNvSpPr>
            <a:spLocks noGrp="1"/>
          </p:cNvSpPr>
          <p:nvPr>
            <p:ph idx="1"/>
          </p:nvPr>
        </p:nvSpPr>
        <p:spPr>
          <a:xfrm>
            <a:off x="279400" y="1384301"/>
            <a:ext cx="8994602" cy="4657062"/>
          </a:xfrm>
        </p:spPr>
        <p:txBody>
          <a:bodyPr>
            <a:noAutofit/>
          </a:bodyPr>
          <a:lstStyle/>
          <a:p>
            <a:r>
              <a:rPr lang="nl-NL" sz="2200" dirty="0" smtClean="0"/>
              <a:t>We kunnen slecht toekomstige uitkomsten op waarde schatten.</a:t>
            </a:r>
          </a:p>
          <a:p>
            <a:endParaRPr lang="nl-NL" sz="2200" dirty="0"/>
          </a:p>
          <a:p>
            <a:r>
              <a:rPr lang="nl-NL" sz="2200" dirty="0" smtClean="0"/>
              <a:t>Dat het klimaat over 10 jaar kapot is, heb ik NU geen last van</a:t>
            </a:r>
          </a:p>
          <a:p>
            <a:r>
              <a:rPr lang="nl-NL" sz="2200" dirty="0" smtClean="0"/>
              <a:t>Dat ik over 2 weken een onvoldoende krijg, heb ik NU geen last van.</a:t>
            </a:r>
          </a:p>
          <a:p>
            <a:r>
              <a:rPr lang="nl-NL" sz="2200" dirty="0" smtClean="0"/>
              <a:t>Dat ik straks in de zomer niet fit ben, heb ik NU geen last van.</a:t>
            </a:r>
          </a:p>
          <a:p>
            <a:endParaRPr lang="nl-NL" sz="2200" dirty="0"/>
          </a:p>
          <a:p>
            <a:r>
              <a:rPr lang="nl-NL" sz="2200" dirty="0" smtClean="0"/>
              <a:t>Hou ik rekening met het klimaat, heb ik daar NU last van (minder met de auto, milieubewuste spullen kopen is duurder)</a:t>
            </a:r>
          </a:p>
          <a:p>
            <a:r>
              <a:rPr lang="nl-NL" sz="2200" dirty="0" smtClean="0"/>
              <a:t>Hou ik rekening met de toets, heb ik daar NU last van (leren </a:t>
            </a:r>
            <a:r>
              <a:rPr lang="nl-NL" sz="2200" dirty="0" err="1" smtClean="0"/>
              <a:t>ipv</a:t>
            </a:r>
            <a:r>
              <a:rPr lang="nl-NL" sz="2200" dirty="0" smtClean="0"/>
              <a:t> gamen of op me mobiel zitten)</a:t>
            </a:r>
          </a:p>
          <a:p>
            <a:r>
              <a:rPr lang="nl-NL" sz="2200" dirty="0" smtClean="0"/>
              <a:t>Hou ik rekening met me lichaam, heb ik daar NU last van (sporten </a:t>
            </a:r>
            <a:r>
              <a:rPr lang="nl-NL" sz="2200" dirty="0" err="1" smtClean="0"/>
              <a:t>ipv</a:t>
            </a:r>
            <a:r>
              <a:rPr lang="nl-NL" sz="2200" dirty="0" smtClean="0"/>
              <a:t> op de bank hangen en biertje drinken)</a:t>
            </a:r>
            <a:endParaRPr lang="nl-NL" sz="2200" dirty="0"/>
          </a:p>
        </p:txBody>
      </p:sp>
    </p:spTree>
    <p:extLst>
      <p:ext uri="{BB962C8B-B14F-4D97-AF65-F5344CB8AC3E}">
        <p14:creationId xmlns:p14="http://schemas.microsoft.com/office/powerpoint/2010/main" val="1432890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Lees hoofdstuk 9 t/m 9.7</a:t>
            </a:r>
            <a:endParaRPr lang="nl-NL" dirty="0"/>
          </a:p>
        </p:txBody>
      </p:sp>
      <p:sp>
        <p:nvSpPr>
          <p:cNvPr id="3" name="Tijdelijke aanduiding voor inhoud 2"/>
          <p:cNvSpPr>
            <a:spLocks noGrp="1"/>
          </p:cNvSpPr>
          <p:nvPr>
            <p:ph idx="1"/>
          </p:nvPr>
        </p:nvSpPr>
        <p:spPr>
          <a:xfrm>
            <a:off x="218942" y="1339403"/>
            <a:ext cx="7340958" cy="4829577"/>
          </a:xfrm>
        </p:spPr>
        <p:txBody>
          <a:bodyPr>
            <a:normAutofit/>
          </a:bodyPr>
          <a:lstStyle/>
          <a:p>
            <a:r>
              <a:rPr lang="nl-NL" sz="2500" dirty="0" smtClean="0"/>
              <a:t>Maak opdracht 9.5 t/m 9.7</a:t>
            </a:r>
          </a:p>
          <a:p>
            <a:r>
              <a:rPr lang="nl-NL" sz="2500" dirty="0" smtClean="0"/>
              <a:t>Het is aardig wat leeswerk</a:t>
            </a:r>
          </a:p>
          <a:p>
            <a:r>
              <a:rPr lang="nl-NL" sz="2500" dirty="0" smtClean="0"/>
              <a:t>HW = t/m 9.7</a:t>
            </a:r>
          </a:p>
          <a:p>
            <a:r>
              <a:rPr lang="nl-NL" sz="2500" dirty="0" smtClean="0"/>
              <a:t>Al klaar, zelfstandig aan de slag met resterende sommen hoofdstuk 9.</a:t>
            </a:r>
          </a:p>
          <a:p>
            <a:r>
              <a:rPr lang="nl-NL" sz="2500" dirty="0" smtClean="0"/>
              <a:t>10 minuten de tijd. </a:t>
            </a:r>
          </a:p>
          <a:p>
            <a:r>
              <a:rPr lang="nl-NL" sz="2500" dirty="0" smtClean="0"/>
              <a:t>Na 6 minuten mag je overleggen, ik geef dit aan.</a:t>
            </a:r>
            <a:endParaRPr lang="nl-NL" sz="2500" dirty="0"/>
          </a:p>
        </p:txBody>
      </p:sp>
      <p:sp>
        <p:nvSpPr>
          <p:cNvPr id="4" name="Ovaal 3"/>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7559899" y="262730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7559899" y="262729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7559899" y="262729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7559899" y="262729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7559899" y="262729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7559899" y="262729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7559899" y="262729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424217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91543"/>
          <a:stretch/>
        </p:blipFill>
        <p:spPr>
          <a:xfrm>
            <a:off x="0" y="1"/>
            <a:ext cx="12192000" cy="386366"/>
          </a:xfrm>
          <a:prstGeom prst="rect">
            <a:avLst/>
          </a:prstGeom>
        </p:spPr>
      </p:pic>
      <p:pic>
        <p:nvPicPr>
          <p:cNvPr id="5" name="Afbeelding 4"/>
          <p:cNvPicPr>
            <a:picLocks noChangeAspect="1"/>
          </p:cNvPicPr>
          <p:nvPr/>
        </p:nvPicPr>
        <p:blipFill rotWithShape="1">
          <a:blip r:embed="rId2"/>
          <a:srcRect b="80266"/>
          <a:stretch/>
        </p:blipFill>
        <p:spPr>
          <a:xfrm>
            <a:off x="0" y="0"/>
            <a:ext cx="12192000" cy="901521"/>
          </a:xfrm>
          <a:prstGeom prst="rect">
            <a:avLst/>
          </a:prstGeom>
        </p:spPr>
      </p:pic>
      <p:pic>
        <p:nvPicPr>
          <p:cNvPr id="6" name="Afbeelding 5"/>
          <p:cNvPicPr>
            <a:picLocks noChangeAspect="1"/>
          </p:cNvPicPr>
          <p:nvPr/>
        </p:nvPicPr>
        <p:blipFill rotWithShape="1">
          <a:blip r:embed="rId2"/>
          <a:srcRect b="40517"/>
          <a:stretch/>
        </p:blipFill>
        <p:spPr>
          <a:xfrm>
            <a:off x="0" y="1"/>
            <a:ext cx="12192000" cy="2717442"/>
          </a:xfrm>
          <a:prstGeom prst="rect">
            <a:avLst/>
          </a:prstGeom>
        </p:spPr>
      </p:pic>
      <p:pic>
        <p:nvPicPr>
          <p:cNvPr id="7" name="Afbeelding 6"/>
          <p:cNvPicPr>
            <a:picLocks noChangeAspect="1"/>
          </p:cNvPicPr>
          <p:nvPr/>
        </p:nvPicPr>
        <p:blipFill>
          <a:blip r:embed="rId2"/>
          <a:stretch>
            <a:fillRect/>
          </a:stretch>
        </p:blipFill>
        <p:spPr>
          <a:xfrm>
            <a:off x="0" y="0"/>
            <a:ext cx="12192000" cy="4568397"/>
          </a:xfrm>
          <a:prstGeom prst="rect">
            <a:avLst/>
          </a:prstGeom>
        </p:spPr>
      </p:pic>
    </p:spTree>
    <p:extLst>
      <p:ext uri="{BB962C8B-B14F-4D97-AF65-F5344CB8AC3E}">
        <p14:creationId xmlns:p14="http://schemas.microsoft.com/office/powerpoint/2010/main" val="2352294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75848"/>
          <a:stretch/>
        </p:blipFill>
        <p:spPr>
          <a:xfrm>
            <a:off x="0" y="46039"/>
            <a:ext cx="12192000" cy="778210"/>
          </a:xfrm>
          <a:prstGeom prst="rect">
            <a:avLst/>
          </a:prstGeom>
        </p:spPr>
      </p:pic>
      <p:pic>
        <p:nvPicPr>
          <p:cNvPr id="5" name="Afbeelding 4"/>
          <p:cNvPicPr>
            <a:picLocks noChangeAspect="1"/>
          </p:cNvPicPr>
          <p:nvPr/>
        </p:nvPicPr>
        <p:blipFill rotWithShape="1">
          <a:blip r:embed="rId2"/>
          <a:srcRect b="51867"/>
          <a:stretch/>
        </p:blipFill>
        <p:spPr>
          <a:xfrm>
            <a:off x="0" y="46039"/>
            <a:ext cx="12192000" cy="1550942"/>
          </a:xfrm>
          <a:prstGeom prst="rect">
            <a:avLst/>
          </a:prstGeom>
        </p:spPr>
      </p:pic>
      <p:pic>
        <p:nvPicPr>
          <p:cNvPr id="6" name="Afbeelding 5"/>
          <p:cNvPicPr>
            <a:picLocks noChangeAspect="1"/>
          </p:cNvPicPr>
          <p:nvPr/>
        </p:nvPicPr>
        <p:blipFill rotWithShape="1">
          <a:blip r:embed="rId2"/>
          <a:srcRect b="25487"/>
          <a:stretch/>
        </p:blipFill>
        <p:spPr>
          <a:xfrm>
            <a:off x="0" y="46039"/>
            <a:ext cx="12192000" cy="2400948"/>
          </a:xfrm>
          <a:prstGeom prst="rect">
            <a:avLst/>
          </a:prstGeom>
        </p:spPr>
      </p:pic>
      <p:pic>
        <p:nvPicPr>
          <p:cNvPr id="7" name="Afbeelding 6"/>
          <p:cNvPicPr>
            <a:picLocks noChangeAspect="1"/>
          </p:cNvPicPr>
          <p:nvPr/>
        </p:nvPicPr>
        <p:blipFill>
          <a:blip r:embed="rId2"/>
          <a:stretch>
            <a:fillRect/>
          </a:stretch>
        </p:blipFill>
        <p:spPr>
          <a:xfrm>
            <a:off x="0" y="46038"/>
            <a:ext cx="12192000" cy="3222171"/>
          </a:xfrm>
          <a:prstGeom prst="rect">
            <a:avLst/>
          </a:prstGeom>
        </p:spPr>
      </p:pic>
    </p:spTree>
    <p:extLst>
      <p:ext uri="{BB962C8B-B14F-4D97-AF65-F5344CB8AC3E}">
        <p14:creationId xmlns:p14="http://schemas.microsoft.com/office/powerpoint/2010/main" val="1251136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8892" y="260684"/>
            <a:ext cx="8596668" cy="1320800"/>
          </a:xfrm>
        </p:spPr>
        <p:txBody>
          <a:bodyPr>
            <a:normAutofit/>
          </a:bodyPr>
          <a:lstStyle/>
          <a:p>
            <a:r>
              <a:rPr lang="nl-NL" dirty="0" smtClean="0"/>
              <a:t>Opgave 8.1 </a:t>
            </a:r>
            <a:r>
              <a:rPr lang="nl-NL" dirty="0" err="1" smtClean="0"/>
              <a:t>tm</a:t>
            </a:r>
            <a:r>
              <a:rPr lang="nl-NL" dirty="0" smtClean="0"/>
              <a:t> 8.4</a:t>
            </a:r>
            <a:endParaRPr lang="nl-NL" dirty="0"/>
          </a:p>
        </p:txBody>
      </p:sp>
      <p:sp>
        <p:nvSpPr>
          <p:cNvPr id="3" name="Tijdelijke aanduiding voor inhoud 2"/>
          <p:cNvSpPr>
            <a:spLocks noGrp="1"/>
          </p:cNvSpPr>
          <p:nvPr>
            <p:ph idx="1"/>
          </p:nvPr>
        </p:nvSpPr>
        <p:spPr>
          <a:xfrm>
            <a:off x="204537" y="1959226"/>
            <a:ext cx="4776537" cy="4212562"/>
          </a:xfrm>
        </p:spPr>
        <p:txBody>
          <a:bodyPr>
            <a:normAutofit/>
          </a:bodyPr>
          <a:lstStyle/>
          <a:p>
            <a:r>
              <a:rPr lang="nl-NL" sz="2500" dirty="0" smtClean="0"/>
              <a:t>10 </a:t>
            </a:r>
            <a:r>
              <a:rPr lang="nl-NL" sz="2500" dirty="0" smtClean="0"/>
              <a:t>minuten de </a:t>
            </a:r>
            <a:r>
              <a:rPr lang="nl-NL" sz="2500" dirty="0" smtClean="0"/>
              <a:t>tijd</a:t>
            </a:r>
          </a:p>
          <a:p>
            <a:r>
              <a:rPr lang="nl-NL" sz="2500" dirty="0" smtClean="0"/>
              <a:t>Eerder klaar?</a:t>
            </a:r>
          </a:p>
          <a:p>
            <a:r>
              <a:rPr lang="nl-NL" sz="2500" dirty="0" smtClean="0"/>
              <a:t>Opgave 8.5 t/m 8.7 straks 7 minuten de tijd om die te maken, dus alvast starten is handig.</a:t>
            </a:r>
            <a:endParaRPr lang="nl-NL" sz="2500" dirty="0" smtClean="0"/>
          </a:p>
        </p:txBody>
      </p:sp>
      <p:sp>
        <p:nvSpPr>
          <p:cNvPr id="18" name="Ovaal 17"/>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20" name="Ovaal 19"/>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21" name="Ovaal 20"/>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22" name="Ovaal 21"/>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23" name="Ovaal 2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24" name="Ovaal 23"/>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25" name="Ovaal 24"/>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3"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178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59000"/>
                                        <p:tgtEl>
                                          <p:spTgt spid="18"/>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heel(1)">
                                      <p:cBhvr>
                                        <p:cTn id="11" dur="59000"/>
                                        <p:tgtEl>
                                          <p:spTgt spid="19"/>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heel(1)">
                                      <p:cBhvr>
                                        <p:cTn id="15" dur="59000"/>
                                        <p:tgtEl>
                                          <p:spTgt spid="20"/>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heel(1)">
                                      <p:cBhvr>
                                        <p:cTn id="19" dur="59000"/>
                                        <p:tgtEl>
                                          <p:spTgt spid="21"/>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heel(1)">
                                      <p:cBhvr>
                                        <p:cTn id="23" dur="59000"/>
                                        <p:tgtEl>
                                          <p:spTgt spid="22"/>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59000"/>
                                        <p:tgtEl>
                                          <p:spTgt spid="23"/>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heel(1)">
                                      <p:cBhvr>
                                        <p:cTn id="31" dur="59000"/>
                                        <p:tgtEl>
                                          <p:spTgt spid="24"/>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heel(1)">
                                      <p:cBhvr>
                                        <p:cTn id="35" dur="59000"/>
                                        <p:tgtEl>
                                          <p:spTgt spid="25"/>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12"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1384"/>
          <a:stretch/>
        </p:blipFill>
        <p:spPr>
          <a:xfrm>
            <a:off x="0" y="0"/>
            <a:ext cx="12159356" cy="1004552"/>
          </a:xfrm>
          <a:prstGeom prst="rect">
            <a:avLst/>
          </a:prstGeom>
        </p:spPr>
      </p:pic>
      <p:pic>
        <p:nvPicPr>
          <p:cNvPr id="6" name="Afbeelding 5"/>
          <p:cNvPicPr>
            <a:picLocks noChangeAspect="1"/>
          </p:cNvPicPr>
          <p:nvPr/>
        </p:nvPicPr>
        <p:blipFill rotWithShape="1">
          <a:blip r:embed="rId2"/>
          <a:srcRect b="58950"/>
          <a:stretch/>
        </p:blipFill>
        <p:spPr>
          <a:xfrm>
            <a:off x="0" y="0"/>
            <a:ext cx="12159356" cy="2215166"/>
          </a:xfrm>
          <a:prstGeom prst="rect">
            <a:avLst/>
          </a:prstGeom>
        </p:spPr>
      </p:pic>
      <p:pic>
        <p:nvPicPr>
          <p:cNvPr id="7" name="Afbeelding 6"/>
          <p:cNvPicPr>
            <a:picLocks noChangeAspect="1"/>
          </p:cNvPicPr>
          <p:nvPr/>
        </p:nvPicPr>
        <p:blipFill rotWithShape="1">
          <a:blip r:embed="rId2"/>
          <a:srcRect b="36993"/>
          <a:stretch/>
        </p:blipFill>
        <p:spPr>
          <a:xfrm>
            <a:off x="0" y="0"/>
            <a:ext cx="12159356" cy="3400023"/>
          </a:xfrm>
          <a:prstGeom prst="rect">
            <a:avLst/>
          </a:prstGeom>
        </p:spPr>
      </p:pic>
      <p:pic>
        <p:nvPicPr>
          <p:cNvPr id="8" name="Afbeelding 7"/>
          <p:cNvPicPr>
            <a:picLocks noChangeAspect="1"/>
          </p:cNvPicPr>
          <p:nvPr/>
        </p:nvPicPr>
        <p:blipFill>
          <a:blip r:embed="rId2"/>
          <a:stretch>
            <a:fillRect/>
          </a:stretch>
        </p:blipFill>
        <p:spPr>
          <a:xfrm>
            <a:off x="0" y="0"/>
            <a:ext cx="12159356" cy="5396248"/>
          </a:xfrm>
          <a:prstGeom prst="rect">
            <a:avLst/>
          </a:prstGeom>
        </p:spPr>
      </p:pic>
    </p:spTree>
    <p:extLst>
      <p:ext uri="{BB962C8B-B14F-4D97-AF65-F5344CB8AC3E}">
        <p14:creationId xmlns:p14="http://schemas.microsoft.com/office/powerpoint/2010/main" val="1838031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Omslagstelsel:</a:t>
            </a:r>
            <a:endParaRPr lang="nl-NL" dirty="0"/>
          </a:p>
        </p:txBody>
      </p:sp>
      <p:sp>
        <p:nvSpPr>
          <p:cNvPr id="3" name="Tijdelijke aanduiding voor inhoud 2"/>
          <p:cNvSpPr>
            <a:spLocks noGrp="1"/>
          </p:cNvSpPr>
          <p:nvPr>
            <p:ph idx="1"/>
          </p:nvPr>
        </p:nvSpPr>
        <p:spPr/>
        <p:txBody>
          <a:bodyPr>
            <a:normAutofit/>
          </a:bodyPr>
          <a:lstStyle/>
          <a:p>
            <a:r>
              <a:rPr lang="nl-NL" sz="2500" dirty="0" smtClean="0"/>
              <a:t>AOW: De werkende betalen voor 67 plussers.</a:t>
            </a:r>
          </a:p>
          <a:p>
            <a:r>
              <a:rPr lang="nl-NL" sz="2500" dirty="0" smtClean="0"/>
              <a:t>Wanneer ontstaan er problemen?</a:t>
            </a:r>
          </a:p>
          <a:p>
            <a:r>
              <a:rPr lang="nl-NL" sz="2500" dirty="0" smtClean="0"/>
              <a:t>Te weinig werkende.</a:t>
            </a:r>
          </a:p>
          <a:p>
            <a:r>
              <a:rPr lang="nl-NL" sz="2500" dirty="0" smtClean="0"/>
              <a:t>Te veel niet werkende.</a:t>
            </a:r>
          </a:p>
          <a:p>
            <a:r>
              <a:rPr lang="nl-NL" sz="2500" dirty="0" smtClean="0"/>
              <a:t>Hoe beter de verhouding werkende/niet werkende hoe lager de premie.</a:t>
            </a:r>
          </a:p>
          <a:p>
            <a:r>
              <a:rPr lang="nl-NL" sz="2500" dirty="0" smtClean="0"/>
              <a:t>Hoe slechter de verhouding werkende/niet werkende hoe hoger de premie of hoe lager de uitkering</a:t>
            </a:r>
            <a:r>
              <a:rPr lang="nl-NL" sz="2500" dirty="0" smtClean="0"/>
              <a:t>.</a:t>
            </a:r>
            <a:endParaRPr lang="nl-NL" sz="2500" dirty="0" smtClean="0"/>
          </a:p>
        </p:txBody>
      </p:sp>
    </p:spTree>
    <p:extLst>
      <p:ext uri="{BB962C8B-B14F-4D97-AF65-F5344CB8AC3E}">
        <p14:creationId xmlns:p14="http://schemas.microsoft.com/office/powerpoint/2010/main" val="847065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8892" y="260684"/>
            <a:ext cx="8596668" cy="1320800"/>
          </a:xfrm>
        </p:spPr>
        <p:txBody>
          <a:bodyPr>
            <a:normAutofit/>
          </a:bodyPr>
          <a:lstStyle/>
          <a:p>
            <a:r>
              <a:rPr lang="nl-NL" dirty="0" smtClean="0"/>
              <a:t>Opgave 8.5 </a:t>
            </a:r>
            <a:r>
              <a:rPr lang="nl-NL" dirty="0" err="1" smtClean="0"/>
              <a:t>tm</a:t>
            </a:r>
            <a:r>
              <a:rPr lang="nl-NL" dirty="0" smtClean="0"/>
              <a:t> 8.7</a:t>
            </a:r>
            <a:endParaRPr lang="nl-NL" dirty="0"/>
          </a:p>
        </p:txBody>
      </p:sp>
      <p:sp>
        <p:nvSpPr>
          <p:cNvPr id="3" name="Tijdelijke aanduiding voor inhoud 2"/>
          <p:cNvSpPr>
            <a:spLocks noGrp="1"/>
          </p:cNvSpPr>
          <p:nvPr>
            <p:ph idx="1"/>
          </p:nvPr>
        </p:nvSpPr>
        <p:spPr>
          <a:xfrm>
            <a:off x="204537" y="1959226"/>
            <a:ext cx="4776537" cy="4212562"/>
          </a:xfrm>
        </p:spPr>
        <p:txBody>
          <a:bodyPr>
            <a:normAutofit/>
          </a:bodyPr>
          <a:lstStyle/>
          <a:p>
            <a:r>
              <a:rPr lang="nl-NL" sz="2500" dirty="0" smtClean="0"/>
              <a:t>7 </a:t>
            </a:r>
            <a:r>
              <a:rPr lang="nl-NL" sz="2500" dirty="0" smtClean="0"/>
              <a:t>minuten </a:t>
            </a:r>
            <a:r>
              <a:rPr lang="nl-NL" sz="2500" dirty="0" smtClean="0"/>
              <a:t>de </a:t>
            </a:r>
            <a:r>
              <a:rPr lang="nl-NL" sz="2500" dirty="0" smtClean="0"/>
              <a:t>tijd</a:t>
            </a:r>
          </a:p>
          <a:p>
            <a:r>
              <a:rPr lang="nl-NL" sz="2500" dirty="0" smtClean="0"/>
              <a:t>Eerder klaar?</a:t>
            </a:r>
          </a:p>
          <a:p>
            <a:r>
              <a:rPr lang="nl-NL" sz="2500" dirty="0" smtClean="0"/>
              <a:t>Lees 8.2.2 en start met opgave 8.8 en 8.9</a:t>
            </a:r>
          </a:p>
        </p:txBody>
      </p:sp>
      <p:sp>
        <p:nvSpPr>
          <p:cNvPr id="18" name="Ovaal 17"/>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20" name="Ovaal 19"/>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21" name="Ovaal 20"/>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22" name="Ovaal 21"/>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23" name="Ovaal 2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24" name="Ovaal 23"/>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Tree>
    <p:extLst>
      <p:ext uri="{BB962C8B-B14F-4D97-AF65-F5344CB8AC3E}">
        <p14:creationId xmlns:p14="http://schemas.microsoft.com/office/powerpoint/2010/main" val="1235254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59000"/>
                                        <p:tgtEl>
                                          <p:spTgt spid="18"/>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heel(1)">
                                      <p:cBhvr>
                                        <p:cTn id="11" dur="59000"/>
                                        <p:tgtEl>
                                          <p:spTgt spid="19"/>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heel(1)">
                                      <p:cBhvr>
                                        <p:cTn id="15" dur="59000"/>
                                        <p:tgtEl>
                                          <p:spTgt spid="20"/>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heel(1)">
                                      <p:cBhvr>
                                        <p:cTn id="19" dur="59000"/>
                                        <p:tgtEl>
                                          <p:spTgt spid="21"/>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heel(1)">
                                      <p:cBhvr>
                                        <p:cTn id="23" dur="59000"/>
                                        <p:tgtEl>
                                          <p:spTgt spid="22"/>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59000"/>
                                        <p:tgtEl>
                                          <p:spTgt spid="23"/>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heel(1)">
                                      <p:cBhvr>
                                        <p:cTn id="31" dur="59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74331"/>
          <a:stretch/>
        </p:blipFill>
        <p:spPr>
          <a:xfrm>
            <a:off x="0" y="0"/>
            <a:ext cx="12192000" cy="1043189"/>
          </a:xfrm>
          <a:prstGeom prst="rect">
            <a:avLst/>
          </a:prstGeom>
        </p:spPr>
      </p:pic>
      <p:pic>
        <p:nvPicPr>
          <p:cNvPr id="5" name="Afbeelding 4"/>
          <p:cNvPicPr>
            <a:picLocks noChangeAspect="1"/>
          </p:cNvPicPr>
          <p:nvPr/>
        </p:nvPicPr>
        <p:blipFill rotWithShape="1">
          <a:blip r:embed="rId2"/>
          <a:srcRect b="37254"/>
          <a:stretch/>
        </p:blipFill>
        <p:spPr>
          <a:xfrm>
            <a:off x="0" y="0"/>
            <a:ext cx="12192000" cy="2550017"/>
          </a:xfrm>
          <a:prstGeom prst="rect">
            <a:avLst/>
          </a:prstGeom>
        </p:spPr>
      </p:pic>
      <p:pic>
        <p:nvPicPr>
          <p:cNvPr id="6" name="Afbeelding 5"/>
          <p:cNvPicPr>
            <a:picLocks noChangeAspect="1"/>
          </p:cNvPicPr>
          <p:nvPr/>
        </p:nvPicPr>
        <p:blipFill>
          <a:blip r:embed="rId2"/>
          <a:stretch>
            <a:fillRect/>
          </a:stretch>
        </p:blipFill>
        <p:spPr>
          <a:xfrm>
            <a:off x="0" y="0"/>
            <a:ext cx="12192000" cy="4064000"/>
          </a:xfrm>
          <a:prstGeom prst="rect">
            <a:avLst/>
          </a:prstGeom>
        </p:spPr>
      </p:pic>
    </p:spTree>
    <p:extLst>
      <p:ext uri="{BB962C8B-B14F-4D97-AF65-F5344CB8AC3E}">
        <p14:creationId xmlns:p14="http://schemas.microsoft.com/office/powerpoint/2010/main" val="3721084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Het bedrijfspensioen.</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sz="2500" dirty="0" smtClean="0"/>
              <a:t>Kapitaaldekkingsstelsel: waarom?</a:t>
            </a:r>
          </a:p>
          <a:p>
            <a:r>
              <a:rPr lang="nl-NL" sz="2500" dirty="0" smtClean="0"/>
              <a:t>Spaart je pensioen bij een pensioenfonds, die belegd jou geld in aandelen en obligaties.</a:t>
            </a:r>
          </a:p>
          <a:p>
            <a:r>
              <a:rPr lang="nl-NL" sz="2500" dirty="0" smtClean="0"/>
              <a:t>Aandelen: risicovoller, maar kan ook meer opleveren.</a:t>
            </a:r>
          </a:p>
          <a:p>
            <a:r>
              <a:rPr lang="nl-NL" sz="2500" dirty="0" smtClean="0"/>
              <a:t>2 soorten pensioenen</a:t>
            </a:r>
          </a:p>
          <a:p>
            <a:r>
              <a:rPr lang="nl-NL" sz="2500" dirty="0" smtClean="0"/>
              <a:t>Een waardevast en welvaartsvast pensioen.</a:t>
            </a:r>
          </a:p>
          <a:p>
            <a:r>
              <a:rPr lang="nl-NL" sz="2500" b="1" dirty="0" smtClean="0"/>
              <a:t>Waardevast</a:t>
            </a:r>
            <a:r>
              <a:rPr lang="nl-NL" sz="2500" dirty="0" smtClean="0"/>
              <a:t> stijgt/daalt het pensioen met het inflatiepercentage</a:t>
            </a:r>
            <a:r>
              <a:rPr lang="nl-NL" sz="2500" dirty="0" smtClean="0"/>
              <a:t>. (kan je altijd even veel kopen)</a:t>
            </a:r>
            <a:endParaRPr lang="nl-NL" sz="2500" dirty="0" smtClean="0"/>
          </a:p>
          <a:p>
            <a:r>
              <a:rPr lang="nl-NL" sz="2500" b="1" dirty="0" smtClean="0"/>
              <a:t>Welvaartsvast</a:t>
            </a:r>
            <a:r>
              <a:rPr lang="nl-NL" sz="2500" dirty="0" smtClean="0"/>
              <a:t> stijgt/daalt met het percentage van de cao-lonen</a:t>
            </a:r>
            <a:r>
              <a:rPr lang="nl-NL" sz="2500" dirty="0" smtClean="0"/>
              <a:t>. (kan je net zoveel kopen als de rest van de bevolking)</a:t>
            </a:r>
            <a:endParaRPr lang="nl-NL" sz="2500" dirty="0" smtClean="0"/>
          </a:p>
          <a:p>
            <a:endParaRPr lang="nl-NL" sz="2500" dirty="0" smtClean="0"/>
          </a:p>
          <a:p>
            <a:endParaRPr lang="nl-NL" sz="2500" dirty="0"/>
          </a:p>
        </p:txBody>
      </p:sp>
    </p:spTree>
    <p:extLst>
      <p:ext uri="{BB962C8B-B14F-4D97-AF65-F5344CB8AC3E}">
        <p14:creationId xmlns:p14="http://schemas.microsoft.com/office/powerpoint/2010/main" val="2479818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3846</TotalTime>
  <Words>1548</Words>
  <Application>Microsoft Office PowerPoint</Application>
  <PresentationFormat>Breedbeeld</PresentationFormat>
  <Paragraphs>236</Paragraphs>
  <Slides>38</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38</vt:i4>
      </vt:variant>
    </vt:vector>
  </HeadingPairs>
  <TitlesOfParts>
    <vt:vector size="42" baseType="lpstr">
      <vt:lpstr>Arial</vt:lpstr>
      <vt:lpstr>Trebuchet MS</vt:lpstr>
      <vt:lpstr>Wingdings 3</vt:lpstr>
      <vt:lpstr>Facet</vt:lpstr>
      <vt:lpstr>Welkom 4 Havo.</vt:lpstr>
      <vt:lpstr>Planning aankomende 3 lessen.</vt:lpstr>
      <vt:lpstr>Hoofdstuk 8 senioren.</vt:lpstr>
      <vt:lpstr>Opgave 8.1 tm 8.4</vt:lpstr>
      <vt:lpstr>PowerPoint-presentatie</vt:lpstr>
      <vt:lpstr>Omslagstelsel:</vt:lpstr>
      <vt:lpstr>Opgave 8.5 tm 8.7</vt:lpstr>
      <vt:lpstr>PowerPoint-presentatie</vt:lpstr>
      <vt:lpstr>Het bedrijfspensioen.</vt:lpstr>
      <vt:lpstr>Naast pensioen kan je ook belegen in aandelen of obligaties.</vt:lpstr>
      <vt:lpstr>Opgave 8.8 en 8.9</vt:lpstr>
      <vt:lpstr>PowerPoint-presentatie</vt:lpstr>
      <vt:lpstr>Planning aankomende 3 lessen.</vt:lpstr>
      <vt:lpstr>Hoofdstuk 8 senioren.</vt:lpstr>
      <vt:lpstr>Omslagstelsel:</vt:lpstr>
      <vt:lpstr>Het bedrijfspensioen.</vt:lpstr>
      <vt:lpstr>Naast pensioen kan je ook belegen in aandelen of obligaties.</vt:lpstr>
      <vt:lpstr>Opgave 8.10</vt:lpstr>
      <vt:lpstr>PowerPoint-presentatie</vt:lpstr>
      <vt:lpstr>Opgave  8.11</vt:lpstr>
      <vt:lpstr>PowerPoint-presentatie</vt:lpstr>
      <vt:lpstr>Planning aankomende 3 lessen.</vt:lpstr>
      <vt:lpstr>PowerPoint-presentatie</vt:lpstr>
      <vt:lpstr>Hoofdstuk 8 senioren.</vt:lpstr>
      <vt:lpstr>Omslagstelsel:</vt:lpstr>
      <vt:lpstr>Het bedrijfspensioen.</vt:lpstr>
      <vt:lpstr>Naast pensioen kan je ook belegen in aandelen of obligaties.</vt:lpstr>
      <vt:lpstr>Hoofdstuk 9 ruilen tussen generaties.</vt:lpstr>
      <vt:lpstr>Lees hoofdstuk 9 t/m opgave 9.4</vt:lpstr>
      <vt:lpstr>PowerPoint-presentatie</vt:lpstr>
      <vt:lpstr>PowerPoint-presentatie</vt:lpstr>
      <vt:lpstr>Ruilen over tijd.</vt:lpstr>
      <vt:lpstr>Ruilen over tijd: toekomstige welvaart.</vt:lpstr>
      <vt:lpstr>Waarom doen wij dit?</vt:lpstr>
      <vt:lpstr>Alle 3 de vragen hetzelfde antwoord.</vt:lpstr>
      <vt:lpstr>Lees hoofdstuk 9 t/m 9.7</vt:lpstr>
      <vt:lpstr>PowerPoint-presentatie</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Welkom terug VWO 5.</dc:title>
  <dc:creator>Bas Jacobs</dc:creator>
  <cp:lastModifiedBy>Bas Jacobs</cp:lastModifiedBy>
  <cp:revision>124</cp:revision>
  <dcterms:created xsi:type="dcterms:W3CDTF">2016-09-06T06:57:02Z</dcterms:created>
  <dcterms:modified xsi:type="dcterms:W3CDTF">2018-03-02T12:55:20Z</dcterms:modified>
</cp:coreProperties>
</file>