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8" r:id="rId2"/>
    <p:sldId id="260" r:id="rId3"/>
    <p:sldId id="285" r:id="rId4"/>
    <p:sldId id="296" r:id="rId5"/>
    <p:sldId id="286" r:id="rId6"/>
    <p:sldId id="287" r:id="rId7"/>
    <p:sldId id="297" r:id="rId8"/>
    <p:sldId id="288" r:id="rId9"/>
    <p:sldId id="289" r:id="rId10"/>
    <p:sldId id="290" r:id="rId11"/>
    <p:sldId id="298" r:id="rId12"/>
    <p:sldId id="291" r:id="rId13"/>
    <p:sldId id="300" r:id="rId14"/>
    <p:sldId id="301" r:id="rId15"/>
    <p:sldId id="302" r:id="rId16"/>
    <p:sldId id="303" r:id="rId17"/>
    <p:sldId id="304" r:id="rId18"/>
    <p:sldId id="305" r:id="rId19"/>
    <p:sldId id="308" r:id="rId20"/>
    <p:sldId id="306" r:id="rId21"/>
    <p:sldId id="292" r:id="rId22"/>
    <p:sldId id="307" r:id="rId23"/>
    <p:sldId id="293" r:id="rId24"/>
    <p:sldId id="320" r:id="rId25"/>
    <p:sldId id="321" r:id="rId26"/>
    <p:sldId id="322" r:id="rId27"/>
    <p:sldId id="323" r:id="rId28"/>
    <p:sldId id="313" r:id="rId29"/>
    <p:sldId id="314" r:id="rId30"/>
    <p:sldId id="315" r:id="rId31"/>
    <p:sldId id="316" r:id="rId32"/>
    <p:sldId id="324" r:id="rId33"/>
    <p:sldId id="325" r:id="rId34"/>
    <p:sldId id="326" r:id="rId35"/>
    <p:sldId id="327" r:id="rId36"/>
    <p:sldId id="317" r:id="rId37"/>
    <p:sldId id="318" r:id="rId38"/>
    <p:sldId id="319" r:id="rId3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746" autoAdjust="0"/>
    <p:restoredTop sz="94660"/>
  </p:normalViewPr>
  <p:slideViewPr>
    <p:cSldViewPr snapToGrid="0">
      <p:cViewPr varScale="1">
        <p:scale>
          <a:sx n="76" d="100"/>
          <a:sy n="76" d="100"/>
        </p:scale>
        <p:origin x="498"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dia">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lumMod val="50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50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rot="10800000">
              <a:off x="0" y="0"/>
              <a:ext cx="842596" cy="5666154"/>
            </a:xfrm>
            <a:prstGeom prst="triangle">
              <a:avLst>
                <a:gd name="adj" fmla="val 100000"/>
              </a:avLst>
            </a:pr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lumMod val="75000"/>
                  </a:schemeClr>
                </a:solidFill>
              </a:defRPr>
            </a:lvl1pPr>
          </a:lstStyle>
          <a:p>
            <a:r>
              <a:rPr lang="nl-NL" smtClean="0"/>
              <a:t>Klik om de stijl te bewerken</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smtClean="0"/>
              <a:t>Klik om de ondertitelstijl van het model te bewerken</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el en bijschrift">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nl-NL" smtClean="0"/>
              <a:t>Klik om de stijl te bewerken</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Date Placeholder 3"/>
          <p:cNvSpPr>
            <a:spLocks noGrp="1"/>
          </p:cNvSpPr>
          <p:nvPr>
            <p:ph type="dt" sz="half" idx="10"/>
          </p:nvPr>
        </p:nvSpPr>
        <p:spPr/>
        <p:txBody>
          <a:bodyPr/>
          <a:lstStyle/>
          <a:p>
            <a:fld id="{B61BEF0D-F0BB-DE4B-95CE-6DB70DBA9567}" type="datetimeFigureOut">
              <a:rPr lang="en-US" dirty="0"/>
              <a:pPr/>
              <a:t>3/2/2018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eraat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nl-NL" smtClean="0"/>
              <a:t>Klik om de stijl te bewerken</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smtClean="0"/>
              <a:t>Klik om de modelstijlen te bewerken</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Date Placeholder 3"/>
          <p:cNvSpPr>
            <a:spLocks noGrp="1"/>
          </p:cNvSpPr>
          <p:nvPr>
            <p:ph type="dt" sz="half" idx="10"/>
          </p:nvPr>
        </p:nvSpPr>
        <p:spPr/>
        <p:txBody>
          <a:bodyPr/>
          <a:lstStyle/>
          <a:p>
            <a:fld id="{B61BEF0D-F0BB-DE4B-95CE-6DB70DBA9567}" type="datetimeFigureOut">
              <a:rPr lang="en-US" dirty="0"/>
              <a:pPr/>
              <a:t>3/2/2018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amkaartje">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nl-NL" smtClean="0"/>
              <a:t>Klik om de stijl te bewerken</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Date Placeholder 3"/>
          <p:cNvSpPr>
            <a:spLocks noGrp="1"/>
          </p:cNvSpPr>
          <p:nvPr>
            <p:ph type="dt" sz="half" idx="10"/>
          </p:nvPr>
        </p:nvSpPr>
        <p:spPr/>
        <p:txBody>
          <a:bodyPr/>
          <a:lstStyle/>
          <a:p>
            <a:fld id="{B61BEF0D-F0BB-DE4B-95CE-6DB70DBA9567}" type="datetimeFigureOut">
              <a:rPr lang="en-US" dirty="0"/>
              <a:pPr/>
              <a:t>3/2/2018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Offerte naamkaartj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nl-NL" smtClean="0"/>
              <a:t>Klik om de stijl te bewerken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smtClean="0"/>
              <a:t>Klik om de modelstijlen te bewerken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Date Placeholder 3"/>
          <p:cNvSpPr>
            <a:spLocks noGrp="1"/>
          </p:cNvSpPr>
          <p:nvPr>
            <p:ph type="dt" sz="half" idx="10"/>
          </p:nvPr>
        </p:nvSpPr>
        <p:spPr/>
        <p:txBody>
          <a:bodyPr/>
          <a:lstStyle/>
          <a:p>
            <a:fld id="{B61BEF0D-F0BB-DE4B-95CE-6DB70DBA9567}" type="datetimeFigureOut">
              <a:rPr lang="en-US" dirty="0"/>
              <a:pPr/>
              <a:t>3/2/2018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Waar of onwaar">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nl-NL" smtClean="0"/>
              <a:t>Klik om de stijl te bewerken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smtClean="0"/>
              <a:t>Klik om de modelstijlen te bewerken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Date Placeholder 3"/>
          <p:cNvSpPr>
            <a:spLocks noGrp="1"/>
          </p:cNvSpPr>
          <p:nvPr>
            <p:ph type="dt" sz="half" idx="10"/>
          </p:nvPr>
        </p:nvSpPr>
        <p:spPr/>
        <p:txBody>
          <a:bodyPr/>
          <a:lstStyle/>
          <a:p>
            <a:fld id="{B61BEF0D-F0BB-DE4B-95CE-6DB70DBA9567}" type="datetimeFigureOut">
              <a:rPr lang="en-US" dirty="0"/>
              <a:pPr/>
              <a:t>3/2/2018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 om de stijl te bewerken</a:t>
            </a:r>
            <a:endParaRPr lang="en-US" dirty="0"/>
          </a:p>
        </p:txBody>
      </p:sp>
      <p:sp>
        <p:nvSpPr>
          <p:cNvPr id="3" name="Vertical Text Placeholder 2"/>
          <p:cNvSpPr>
            <a:spLocks noGrp="1"/>
          </p:cNvSpPr>
          <p:nvPr>
            <p:ph type="body" orient="vert" idx="1"/>
          </p:nvPr>
        </p:nvSpPr>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3/2/2018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‹nr.›</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nl-NL" smtClean="0"/>
              <a:t>Klik om de stijl te bewerken</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 om de stijl te bewerken</a:t>
            </a:r>
            <a:endParaRPr lang="en-US" dirty="0"/>
          </a:p>
        </p:txBody>
      </p:sp>
      <p:sp>
        <p:nvSpPr>
          <p:cNvPr id="3" name="Content Placeholder 2"/>
          <p:cNvSpPr>
            <a:spLocks noGrp="1"/>
          </p:cNvSpPr>
          <p:nvPr>
            <p:ph idx="1"/>
          </p:nvPr>
        </p:nvSpPr>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10"/>
          </p:nvPr>
        </p:nvSpPr>
        <p:spPr/>
        <p:txBody>
          <a:bodyPr/>
          <a:lstStyle/>
          <a:p>
            <a:fld id="{42A54C80-263E-416B-A8E0-580EDEADCBDC}" type="datetimeFigureOut">
              <a:rPr lang="en-US" dirty="0"/>
              <a:t>3/2/2018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19954A3-9DFD-4C44-94BA-B95130A3BA1C}" type="slidenum">
              <a:rPr lang="en-US" dirty="0"/>
              <a:t>‹nr.›</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nl-NL" smtClean="0"/>
              <a:t>Klik om de stijl te bewerken</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Date Placeholder 3"/>
          <p:cNvSpPr>
            <a:spLocks noGrp="1"/>
          </p:cNvSpPr>
          <p:nvPr>
            <p:ph type="dt" sz="half" idx="10"/>
          </p:nvPr>
        </p:nvSpPr>
        <p:spPr/>
        <p:txBody>
          <a:bodyPr/>
          <a:lstStyle/>
          <a:p>
            <a:fld id="{B61BEF0D-F0BB-DE4B-95CE-6DB70DBA9567}" type="datetimeFigureOut">
              <a:rPr lang="en-US" dirty="0"/>
              <a:pPr/>
              <a:t>3/2/2018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 om de stijl te bewerken</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5" name="Date Placeholder 4"/>
          <p:cNvSpPr>
            <a:spLocks noGrp="1"/>
          </p:cNvSpPr>
          <p:nvPr>
            <p:ph type="dt" sz="half" idx="10"/>
          </p:nvPr>
        </p:nvSpPr>
        <p:spPr/>
        <p:txBody>
          <a:bodyPr/>
          <a:lstStyle/>
          <a:p>
            <a:fld id="{42A54C80-263E-416B-A8E0-580EDEADCBDC}" type="datetimeFigureOut">
              <a:rPr lang="en-US" dirty="0"/>
              <a:t>3/2/2018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‹nr.›</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nl-NL" smtClean="0"/>
              <a:t>Klik om de stijl te bewerken</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3/2/2018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nl-NL" smtClean="0"/>
              <a:t>Klik om de stijl te bewerken</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3/2/2018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3/2/2018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nl-NL" smtClean="0"/>
              <a:t>Klik om de stijl te bewerken</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nl-NL" smtClean="0"/>
              <a:t>Klik om de modelstijlen te bewerken</a:t>
            </a:r>
          </a:p>
        </p:txBody>
      </p:sp>
      <p:sp>
        <p:nvSpPr>
          <p:cNvPr id="5" name="Date Placeholder 4"/>
          <p:cNvSpPr>
            <a:spLocks noGrp="1"/>
          </p:cNvSpPr>
          <p:nvPr>
            <p:ph type="dt" sz="half" idx="10"/>
          </p:nvPr>
        </p:nvSpPr>
        <p:spPr/>
        <p:txBody>
          <a:bodyPr/>
          <a:lstStyle/>
          <a:p>
            <a:fld id="{42A54C80-263E-416B-A8E0-580EDEADCBDC}" type="datetimeFigureOut">
              <a:rPr lang="en-US" dirty="0"/>
              <a:t>3/2/2018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‹nr.›</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nl-NL" smtClean="0"/>
              <a:t>Klik om de stijl te bewerken</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l-NL" smtClean="0"/>
              <a:t>Klik op het pictogram als u een afbeelding wilt toevoegen</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Date Placeholder 4"/>
          <p:cNvSpPr>
            <a:spLocks noGrp="1"/>
          </p:cNvSpPr>
          <p:nvPr>
            <p:ph type="dt" sz="half" idx="10"/>
          </p:nvPr>
        </p:nvSpPr>
        <p:spPr/>
        <p:txBody>
          <a:bodyPr/>
          <a:lstStyle/>
          <a:p>
            <a:fld id="{B61BEF0D-F0BB-DE4B-95CE-6DB70DBA9567}" type="datetimeFigureOut">
              <a:rPr lang="en-US" dirty="0"/>
              <a:pPr/>
              <a:t>3/2/2018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29" name="Group 28"/>
          <p:cNvGrpSpPr/>
          <p:nvPr/>
        </p:nvGrpSpPr>
        <p:grpSpPr>
          <a:xfrm>
            <a:off x="0" y="-8467"/>
            <a:ext cx="12192000" cy="6866467"/>
            <a:chOff x="0" y="-8467"/>
            <a:chExt cx="12192000" cy="6866467"/>
          </a:xfrm>
        </p:grpSpPr>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lumMod val="50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50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0" y="4013200"/>
              <a:ext cx="448733" cy="2844800"/>
            </a:xfrm>
            <a:prstGeom prst="triangle">
              <a:avLst>
                <a:gd name="adj" fmla="val 0"/>
              </a:avLst>
            </a:pr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nl-NL" smtClean="0"/>
              <a:t>Klik om de stijl te bewerken</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3/2/2018</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lumMod val="75000"/>
                  </a:schemeClr>
                </a:solidFill>
              </a:defRPr>
            </a:lvl1pPr>
          </a:lstStyle>
          <a:p>
            <a:fld id="{D57F1E4F-1CFF-5643-939E-217C01CDF565}" type="slidenum">
              <a:rPr lang="en-US" dirty="0"/>
              <a:pPr/>
              <a:t>‹nr.›</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65" r:id="rId2"/>
    <p:sldLayoutId id="2147483651" r:id="rId3"/>
    <p:sldLayoutId id="2147483666" r:id="rId4"/>
    <p:sldLayoutId id="2147483653" r:id="rId5"/>
    <p:sldLayoutId id="2147483654" r:id="rId6"/>
    <p:sldLayoutId id="2147483655" r:id="rId7"/>
    <p:sldLayoutId id="2147483667" r:id="rId8"/>
    <p:sldLayoutId id="2147483657" r:id="rId9"/>
    <p:sldLayoutId id="2147483660" r:id="rId10"/>
    <p:sldLayoutId id="2147483661" r:id="rId11"/>
    <p:sldLayoutId id="2147483662" r:id="rId12"/>
    <p:sldLayoutId id="2147483663" r:id="rId13"/>
    <p:sldLayoutId id="2147483664" r:id="rId14"/>
    <p:sldLayoutId id="2147483668" r:id="rId15"/>
    <p:sldLayoutId id="2147483659" r:id="rId16"/>
  </p:sldLayoutIdLst>
  <p:txStyles>
    <p:titleStyle>
      <a:lvl1pPr algn="l" defTabSz="457200" rtl="0" eaLnBrk="1" latinLnBrk="0" hangingPunct="1">
        <a:spcBef>
          <a:spcPct val="0"/>
        </a:spcBef>
        <a:buNone/>
        <a:defRPr sz="3600" kern="1200">
          <a:solidFill>
            <a:schemeClr val="accent1">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lumMod val="75000"/>
          </a:schemeClr>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lumMod val="75000"/>
          </a:schemeClr>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nl-NL" dirty="0" smtClean="0"/>
              <a:t>Welkom 4 Havo.</a:t>
            </a:r>
            <a:endParaRPr lang="nl-NL" dirty="0"/>
          </a:p>
        </p:txBody>
      </p:sp>
      <p:sp>
        <p:nvSpPr>
          <p:cNvPr id="3" name="Ondertitel 2"/>
          <p:cNvSpPr>
            <a:spLocks noGrp="1"/>
          </p:cNvSpPr>
          <p:nvPr>
            <p:ph type="subTitle" idx="1"/>
          </p:nvPr>
        </p:nvSpPr>
        <p:spPr/>
        <p:txBody>
          <a:bodyPr/>
          <a:lstStyle/>
          <a:p>
            <a:endParaRPr lang="nl-NL" dirty="0"/>
          </a:p>
        </p:txBody>
      </p:sp>
    </p:spTree>
    <p:extLst>
      <p:ext uri="{BB962C8B-B14F-4D97-AF65-F5344CB8AC3E}">
        <p14:creationId xmlns:p14="http://schemas.microsoft.com/office/powerpoint/2010/main" val="68368495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Naast pensioen kan je ook belegen in aandelen of obligaties.</a:t>
            </a:r>
            <a:endParaRPr lang="nl-NL" dirty="0"/>
          </a:p>
        </p:txBody>
      </p:sp>
      <p:sp>
        <p:nvSpPr>
          <p:cNvPr id="3" name="Tijdelijke aanduiding voor inhoud 2"/>
          <p:cNvSpPr>
            <a:spLocks noGrp="1"/>
          </p:cNvSpPr>
          <p:nvPr>
            <p:ph idx="1"/>
          </p:nvPr>
        </p:nvSpPr>
        <p:spPr/>
        <p:txBody>
          <a:bodyPr>
            <a:normAutofit/>
          </a:bodyPr>
          <a:lstStyle/>
          <a:p>
            <a:r>
              <a:rPr lang="nl-NL" sz="2500" dirty="0" smtClean="0"/>
              <a:t>Aandelen was risicovoller, maar kan ook meer opleveren.</a:t>
            </a:r>
          </a:p>
          <a:p>
            <a:r>
              <a:rPr lang="nl-NL" sz="2500" dirty="0" smtClean="0"/>
              <a:t>Dividend: beloning voor aandelen.</a:t>
            </a:r>
          </a:p>
          <a:p>
            <a:r>
              <a:rPr lang="nl-NL" sz="2500" dirty="0" smtClean="0"/>
              <a:t>Rendement = dividend +- stijging van de aandelenkoers</a:t>
            </a:r>
            <a:r>
              <a:rPr lang="nl-NL" sz="2500" dirty="0" smtClean="0"/>
              <a:t>.</a:t>
            </a:r>
          </a:p>
          <a:p>
            <a:r>
              <a:rPr lang="nl-NL" sz="2500" dirty="0" smtClean="0"/>
              <a:t>Rendement kan zodoende ook negatief zijn.</a:t>
            </a:r>
            <a:endParaRPr lang="nl-NL" sz="2500" dirty="0" smtClean="0"/>
          </a:p>
        </p:txBody>
      </p:sp>
    </p:spTree>
    <p:extLst>
      <p:ext uri="{BB962C8B-B14F-4D97-AF65-F5344CB8AC3E}">
        <p14:creationId xmlns:p14="http://schemas.microsoft.com/office/powerpoint/2010/main" val="11815927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508892" y="260684"/>
            <a:ext cx="8596668" cy="1320800"/>
          </a:xfrm>
        </p:spPr>
        <p:txBody>
          <a:bodyPr>
            <a:normAutofit/>
          </a:bodyPr>
          <a:lstStyle/>
          <a:p>
            <a:r>
              <a:rPr lang="nl-NL" dirty="0" smtClean="0"/>
              <a:t>Opgave 8.8 en 8.9</a:t>
            </a:r>
            <a:endParaRPr lang="nl-NL" dirty="0"/>
          </a:p>
        </p:txBody>
      </p:sp>
      <p:sp>
        <p:nvSpPr>
          <p:cNvPr id="3" name="Tijdelijke aanduiding voor inhoud 2"/>
          <p:cNvSpPr>
            <a:spLocks noGrp="1"/>
          </p:cNvSpPr>
          <p:nvPr>
            <p:ph idx="1"/>
          </p:nvPr>
        </p:nvSpPr>
        <p:spPr>
          <a:xfrm>
            <a:off x="204537" y="1959226"/>
            <a:ext cx="4776537" cy="4212562"/>
          </a:xfrm>
        </p:spPr>
        <p:txBody>
          <a:bodyPr>
            <a:normAutofit/>
          </a:bodyPr>
          <a:lstStyle/>
          <a:p>
            <a:r>
              <a:rPr lang="nl-NL" sz="2500" dirty="0" smtClean="0"/>
              <a:t>7 </a:t>
            </a:r>
            <a:r>
              <a:rPr lang="nl-NL" sz="2500" dirty="0" smtClean="0"/>
              <a:t>minuten </a:t>
            </a:r>
            <a:r>
              <a:rPr lang="nl-NL" sz="2500" dirty="0" smtClean="0"/>
              <a:t>de </a:t>
            </a:r>
            <a:r>
              <a:rPr lang="nl-NL" sz="2500" dirty="0" smtClean="0"/>
              <a:t>tijd</a:t>
            </a:r>
          </a:p>
          <a:p>
            <a:r>
              <a:rPr lang="nl-NL" sz="2500" dirty="0" smtClean="0"/>
              <a:t>Eerder klaar?</a:t>
            </a:r>
          </a:p>
          <a:p>
            <a:r>
              <a:rPr lang="nl-NL" sz="2500" dirty="0" smtClean="0"/>
              <a:t>Goed werk! Start met 8.10!</a:t>
            </a:r>
          </a:p>
        </p:txBody>
      </p:sp>
      <p:sp>
        <p:nvSpPr>
          <p:cNvPr id="18" name="Ovaal 17"/>
          <p:cNvSpPr/>
          <p:nvPr/>
        </p:nvSpPr>
        <p:spPr>
          <a:xfrm>
            <a:off x="5767194" y="1959234"/>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9" name="Ovaal 18"/>
          <p:cNvSpPr/>
          <p:nvPr/>
        </p:nvSpPr>
        <p:spPr>
          <a:xfrm>
            <a:off x="5767194" y="1959234"/>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2</a:t>
            </a:r>
          </a:p>
        </p:txBody>
      </p:sp>
      <p:sp>
        <p:nvSpPr>
          <p:cNvPr id="20" name="Ovaal 19"/>
          <p:cNvSpPr/>
          <p:nvPr/>
        </p:nvSpPr>
        <p:spPr>
          <a:xfrm>
            <a:off x="5767194" y="1959233"/>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3</a:t>
            </a:r>
          </a:p>
        </p:txBody>
      </p:sp>
      <p:sp>
        <p:nvSpPr>
          <p:cNvPr id="21" name="Ovaal 20"/>
          <p:cNvSpPr/>
          <p:nvPr/>
        </p:nvSpPr>
        <p:spPr>
          <a:xfrm>
            <a:off x="5767194" y="1959232"/>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4</a:t>
            </a:r>
          </a:p>
        </p:txBody>
      </p:sp>
      <p:sp>
        <p:nvSpPr>
          <p:cNvPr id="22" name="Ovaal 21"/>
          <p:cNvSpPr/>
          <p:nvPr/>
        </p:nvSpPr>
        <p:spPr>
          <a:xfrm>
            <a:off x="5767194" y="19592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5</a:t>
            </a:r>
          </a:p>
        </p:txBody>
      </p:sp>
      <p:sp>
        <p:nvSpPr>
          <p:cNvPr id="23" name="Ovaal 22"/>
          <p:cNvSpPr/>
          <p:nvPr/>
        </p:nvSpPr>
        <p:spPr>
          <a:xfrm>
            <a:off x="5767194" y="19592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6</a:t>
            </a:r>
          </a:p>
        </p:txBody>
      </p:sp>
      <p:sp>
        <p:nvSpPr>
          <p:cNvPr id="24" name="Ovaal 23"/>
          <p:cNvSpPr/>
          <p:nvPr/>
        </p:nvSpPr>
        <p:spPr>
          <a:xfrm>
            <a:off x="5767194" y="19592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7</a:t>
            </a:r>
          </a:p>
        </p:txBody>
      </p:sp>
    </p:spTree>
    <p:extLst>
      <p:ext uri="{BB962C8B-B14F-4D97-AF65-F5344CB8AC3E}">
        <p14:creationId xmlns:p14="http://schemas.microsoft.com/office/powerpoint/2010/main" val="13598473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wheel(1)">
                                      <p:cBhvr>
                                        <p:cTn id="7" dur="59000"/>
                                        <p:tgtEl>
                                          <p:spTgt spid="18"/>
                                        </p:tgtEl>
                                      </p:cBhvr>
                                    </p:animEffect>
                                  </p:childTnLst>
                                </p:cTn>
                              </p:par>
                            </p:childTnLst>
                          </p:cTn>
                        </p:par>
                        <p:par>
                          <p:cTn id="8" fill="hold">
                            <p:stCondLst>
                              <p:cond delay="59000"/>
                            </p:stCondLst>
                            <p:childTnLst>
                              <p:par>
                                <p:cTn id="9" presetID="21" presetClass="entr" presetSubtype="1" fill="hold" grpId="0" nodeType="afterEffect">
                                  <p:stCondLst>
                                    <p:cond delay="0"/>
                                  </p:stCondLst>
                                  <p:childTnLst>
                                    <p:set>
                                      <p:cBhvr>
                                        <p:cTn id="10" dur="1" fill="hold">
                                          <p:stCondLst>
                                            <p:cond delay="0"/>
                                          </p:stCondLst>
                                        </p:cTn>
                                        <p:tgtEl>
                                          <p:spTgt spid="19"/>
                                        </p:tgtEl>
                                        <p:attrNameLst>
                                          <p:attrName>style.visibility</p:attrName>
                                        </p:attrNameLst>
                                      </p:cBhvr>
                                      <p:to>
                                        <p:strVal val="visible"/>
                                      </p:to>
                                    </p:set>
                                    <p:animEffect transition="in" filter="wheel(1)">
                                      <p:cBhvr>
                                        <p:cTn id="11" dur="59000"/>
                                        <p:tgtEl>
                                          <p:spTgt spid="19"/>
                                        </p:tgtEl>
                                      </p:cBhvr>
                                    </p:animEffect>
                                  </p:childTnLst>
                                </p:cTn>
                              </p:par>
                            </p:childTnLst>
                          </p:cTn>
                        </p:par>
                        <p:par>
                          <p:cTn id="12" fill="hold">
                            <p:stCondLst>
                              <p:cond delay="118000"/>
                            </p:stCondLst>
                            <p:childTnLst>
                              <p:par>
                                <p:cTn id="13" presetID="21" presetClass="entr" presetSubtype="1" fill="hold" grpId="0" nodeType="afterEffect">
                                  <p:stCondLst>
                                    <p:cond delay="0"/>
                                  </p:stCondLst>
                                  <p:childTnLst>
                                    <p:set>
                                      <p:cBhvr>
                                        <p:cTn id="14" dur="1" fill="hold">
                                          <p:stCondLst>
                                            <p:cond delay="0"/>
                                          </p:stCondLst>
                                        </p:cTn>
                                        <p:tgtEl>
                                          <p:spTgt spid="20"/>
                                        </p:tgtEl>
                                        <p:attrNameLst>
                                          <p:attrName>style.visibility</p:attrName>
                                        </p:attrNameLst>
                                      </p:cBhvr>
                                      <p:to>
                                        <p:strVal val="visible"/>
                                      </p:to>
                                    </p:set>
                                    <p:animEffect transition="in" filter="wheel(1)">
                                      <p:cBhvr>
                                        <p:cTn id="15" dur="59000"/>
                                        <p:tgtEl>
                                          <p:spTgt spid="20"/>
                                        </p:tgtEl>
                                      </p:cBhvr>
                                    </p:animEffect>
                                  </p:childTnLst>
                                </p:cTn>
                              </p:par>
                            </p:childTnLst>
                          </p:cTn>
                        </p:par>
                        <p:par>
                          <p:cTn id="16" fill="hold">
                            <p:stCondLst>
                              <p:cond delay="177000"/>
                            </p:stCondLst>
                            <p:childTnLst>
                              <p:par>
                                <p:cTn id="17" presetID="21" presetClass="entr" presetSubtype="1" fill="hold" grpId="0" nodeType="afterEffect">
                                  <p:stCondLst>
                                    <p:cond delay="0"/>
                                  </p:stCondLst>
                                  <p:childTnLst>
                                    <p:set>
                                      <p:cBhvr>
                                        <p:cTn id="18" dur="1" fill="hold">
                                          <p:stCondLst>
                                            <p:cond delay="0"/>
                                          </p:stCondLst>
                                        </p:cTn>
                                        <p:tgtEl>
                                          <p:spTgt spid="21"/>
                                        </p:tgtEl>
                                        <p:attrNameLst>
                                          <p:attrName>style.visibility</p:attrName>
                                        </p:attrNameLst>
                                      </p:cBhvr>
                                      <p:to>
                                        <p:strVal val="visible"/>
                                      </p:to>
                                    </p:set>
                                    <p:animEffect transition="in" filter="wheel(1)">
                                      <p:cBhvr>
                                        <p:cTn id="19" dur="59000"/>
                                        <p:tgtEl>
                                          <p:spTgt spid="21"/>
                                        </p:tgtEl>
                                      </p:cBhvr>
                                    </p:animEffect>
                                  </p:childTnLst>
                                </p:cTn>
                              </p:par>
                            </p:childTnLst>
                          </p:cTn>
                        </p:par>
                        <p:par>
                          <p:cTn id="20" fill="hold">
                            <p:stCondLst>
                              <p:cond delay="236000"/>
                            </p:stCondLst>
                            <p:childTnLst>
                              <p:par>
                                <p:cTn id="21" presetID="21" presetClass="entr" presetSubtype="1" fill="hold" grpId="0" nodeType="afterEffect">
                                  <p:stCondLst>
                                    <p:cond delay="0"/>
                                  </p:stCondLst>
                                  <p:childTnLst>
                                    <p:set>
                                      <p:cBhvr>
                                        <p:cTn id="22" dur="1" fill="hold">
                                          <p:stCondLst>
                                            <p:cond delay="0"/>
                                          </p:stCondLst>
                                        </p:cTn>
                                        <p:tgtEl>
                                          <p:spTgt spid="22"/>
                                        </p:tgtEl>
                                        <p:attrNameLst>
                                          <p:attrName>style.visibility</p:attrName>
                                        </p:attrNameLst>
                                      </p:cBhvr>
                                      <p:to>
                                        <p:strVal val="visible"/>
                                      </p:to>
                                    </p:set>
                                    <p:animEffect transition="in" filter="wheel(1)">
                                      <p:cBhvr>
                                        <p:cTn id="23" dur="59000"/>
                                        <p:tgtEl>
                                          <p:spTgt spid="22"/>
                                        </p:tgtEl>
                                      </p:cBhvr>
                                    </p:animEffect>
                                  </p:childTnLst>
                                </p:cTn>
                              </p:par>
                            </p:childTnLst>
                          </p:cTn>
                        </p:par>
                        <p:par>
                          <p:cTn id="24" fill="hold">
                            <p:stCondLst>
                              <p:cond delay="295000"/>
                            </p:stCondLst>
                            <p:childTnLst>
                              <p:par>
                                <p:cTn id="25" presetID="21" presetClass="entr" presetSubtype="1" fill="hold" grpId="0" nodeType="afterEffect">
                                  <p:stCondLst>
                                    <p:cond delay="0"/>
                                  </p:stCondLst>
                                  <p:childTnLst>
                                    <p:set>
                                      <p:cBhvr>
                                        <p:cTn id="26" dur="1" fill="hold">
                                          <p:stCondLst>
                                            <p:cond delay="0"/>
                                          </p:stCondLst>
                                        </p:cTn>
                                        <p:tgtEl>
                                          <p:spTgt spid="23"/>
                                        </p:tgtEl>
                                        <p:attrNameLst>
                                          <p:attrName>style.visibility</p:attrName>
                                        </p:attrNameLst>
                                      </p:cBhvr>
                                      <p:to>
                                        <p:strVal val="visible"/>
                                      </p:to>
                                    </p:set>
                                    <p:animEffect transition="in" filter="wheel(1)">
                                      <p:cBhvr>
                                        <p:cTn id="27" dur="59000"/>
                                        <p:tgtEl>
                                          <p:spTgt spid="23"/>
                                        </p:tgtEl>
                                      </p:cBhvr>
                                    </p:animEffect>
                                  </p:childTnLst>
                                </p:cTn>
                              </p:par>
                            </p:childTnLst>
                          </p:cTn>
                        </p:par>
                        <p:par>
                          <p:cTn id="28" fill="hold">
                            <p:stCondLst>
                              <p:cond delay="354000"/>
                            </p:stCondLst>
                            <p:childTnLst>
                              <p:par>
                                <p:cTn id="29" presetID="21" presetClass="entr" presetSubtype="1" fill="hold" grpId="0" nodeType="afterEffect">
                                  <p:stCondLst>
                                    <p:cond delay="0"/>
                                  </p:stCondLst>
                                  <p:childTnLst>
                                    <p:set>
                                      <p:cBhvr>
                                        <p:cTn id="30" dur="1" fill="hold">
                                          <p:stCondLst>
                                            <p:cond delay="0"/>
                                          </p:stCondLst>
                                        </p:cTn>
                                        <p:tgtEl>
                                          <p:spTgt spid="24"/>
                                        </p:tgtEl>
                                        <p:attrNameLst>
                                          <p:attrName>style.visibility</p:attrName>
                                        </p:attrNameLst>
                                      </p:cBhvr>
                                      <p:to>
                                        <p:strVal val="visible"/>
                                      </p:to>
                                    </p:set>
                                    <p:animEffect transition="in" filter="wheel(1)">
                                      <p:cBhvr>
                                        <p:cTn id="31" dur="5900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animBg="1"/>
      <p:bldP spid="19" grpId="0" animBg="1"/>
      <p:bldP spid="20" grpId="0" animBg="1"/>
      <p:bldP spid="21" grpId="0" animBg="1"/>
      <p:bldP spid="22" grpId="0" animBg="1"/>
      <p:bldP spid="23" grpId="0" animBg="1"/>
      <p:bldP spid="24"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lstStyle/>
          <a:p>
            <a:endParaRPr lang="nl-NL" dirty="0"/>
          </a:p>
        </p:txBody>
      </p:sp>
      <p:pic>
        <p:nvPicPr>
          <p:cNvPr id="4" name="Afbeelding 3"/>
          <p:cNvPicPr>
            <a:picLocks noChangeAspect="1"/>
          </p:cNvPicPr>
          <p:nvPr/>
        </p:nvPicPr>
        <p:blipFill rotWithShape="1">
          <a:blip r:embed="rId2"/>
          <a:srcRect b="76432"/>
          <a:stretch/>
        </p:blipFill>
        <p:spPr>
          <a:xfrm>
            <a:off x="0" y="26989"/>
            <a:ext cx="12192000" cy="1505598"/>
          </a:xfrm>
          <a:prstGeom prst="rect">
            <a:avLst/>
          </a:prstGeom>
        </p:spPr>
      </p:pic>
      <p:pic>
        <p:nvPicPr>
          <p:cNvPr id="5" name="Afbeelding 4"/>
          <p:cNvPicPr>
            <a:picLocks noChangeAspect="1"/>
          </p:cNvPicPr>
          <p:nvPr/>
        </p:nvPicPr>
        <p:blipFill rotWithShape="1">
          <a:blip r:embed="rId2"/>
          <a:srcRect b="61917"/>
          <a:stretch/>
        </p:blipFill>
        <p:spPr>
          <a:xfrm>
            <a:off x="0" y="26988"/>
            <a:ext cx="12192000" cy="2432877"/>
          </a:xfrm>
          <a:prstGeom prst="rect">
            <a:avLst/>
          </a:prstGeom>
        </p:spPr>
      </p:pic>
      <p:pic>
        <p:nvPicPr>
          <p:cNvPr id="6" name="Afbeelding 5"/>
          <p:cNvPicPr>
            <a:picLocks noChangeAspect="1"/>
          </p:cNvPicPr>
          <p:nvPr/>
        </p:nvPicPr>
        <p:blipFill rotWithShape="1">
          <a:blip r:embed="rId2"/>
          <a:srcRect b="50829"/>
          <a:stretch/>
        </p:blipFill>
        <p:spPr>
          <a:xfrm>
            <a:off x="0" y="26988"/>
            <a:ext cx="12192000" cy="3141215"/>
          </a:xfrm>
          <a:prstGeom prst="rect">
            <a:avLst/>
          </a:prstGeom>
        </p:spPr>
      </p:pic>
    </p:spTree>
    <p:extLst>
      <p:ext uri="{BB962C8B-B14F-4D97-AF65-F5344CB8AC3E}">
        <p14:creationId xmlns:p14="http://schemas.microsoft.com/office/powerpoint/2010/main" val="3986543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Planning aankomende 3 lessen.</a:t>
            </a:r>
            <a:endParaRPr lang="nl-NL" dirty="0"/>
          </a:p>
        </p:txBody>
      </p:sp>
      <p:sp>
        <p:nvSpPr>
          <p:cNvPr id="3" name="Tijdelijke aanduiding voor inhoud 2"/>
          <p:cNvSpPr>
            <a:spLocks noGrp="1"/>
          </p:cNvSpPr>
          <p:nvPr>
            <p:ph idx="1"/>
          </p:nvPr>
        </p:nvSpPr>
        <p:spPr>
          <a:xfrm>
            <a:off x="419100" y="2160589"/>
            <a:ext cx="8854902" cy="3880773"/>
          </a:xfrm>
        </p:spPr>
        <p:txBody>
          <a:bodyPr>
            <a:normAutofit/>
          </a:bodyPr>
          <a:lstStyle/>
          <a:p>
            <a:r>
              <a:rPr lang="nl-NL" sz="2500" dirty="0" smtClean="0"/>
              <a:t>Les 1: start Hoofdstuk 8 (om en rond tot opgave 8.9)</a:t>
            </a:r>
          </a:p>
          <a:p>
            <a:r>
              <a:rPr lang="nl-NL" sz="2500" b="1" dirty="0" smtClean="0"/>
              <a:t>Les 2: waarde en welvaartsvast pensioen </a:t>
            </a:r>
            <a:r>
              <a:rPr lang="nl-NL" sz="2500" b="1" dirty="0" err="1" smtClean="0"/>
              <a:t>tm</a:t>
            </a:r>
            <a:r>
              <a:rPr lang="nl-NL" sz="2500" b="1" dirty="0" smtClean="0"/>
              <a:t> opgave 8.13</a:t>
            </a:r>
          </a:p>
          <a:p>
            <a:r>
              <a:rPr lang="nl-NL" sz="2500" dirty="0" smtClean="0"/>
              <a:t>Les 3: hoofdstuk 9 ruilen tussen generaties.</a:t>
            </a:r>
            <a:endParaRPr lang="nl-NL" sz="2500" dirty="0"/>
          </a:p>
        </p:txBody>
      </p:sp>
    </p:spTree>
    <p:extLst>
      <p:ext uri="{BB962C8B-B14F-4D97-AF65-F5344CB8AC3E}">
        <p14:creationId xmlns:p14="http://schemas.microsoft.com/office/powerpoint/2010/main" val="139042380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Hoofdstuk 8 senioren.</a:t>
            </a:r>
            <a:endParaRPr lang="nl-NL" dirty="0"/>
          </a:p>
        </p:txBody>
      </p:sp>
      <p:sp>
        <p:nvSpPr>
          <p:cNvPr id="3" name="Tijdelijke aanduiding voor inhoud 2"/>
          <p:cNvSpPr>
            <a:spLocks noGrp="1"/>
          </p:cNvSpPr>
          <p:nvPr>
            <p:ph idx="1"/>
          </p:nvPr>
        </p:nvSpPr>
        <p:spPr>
          <a:xfrm>
            <a:off x="406400" y="1358900"/>
            <a:ext cx="9486900" cy="5206999"/>
          </a:xfrm>
        </p:spPr>
        <p:txBody>
          <a:bodyPr>
            <a:normAutofit/>
          </a:bodyPr>
          <a:lstStyle/>
          <a:p>
            <a:r>
              <a:rPr lang="nl-NL" sz="2500" dirty="0" smtClean="0"/>
              <a:t>3 inkomensbronnen hebben senioren.</a:t>
            </a:r>
          </a:p>
          <a:p>
            <a:r>
              <a:rPr lang="nl-NL" sz="2500" dirty="0" smtClean="0"/>
              <a:t>AOW (voor iedereen), aanvullend bedrijfspensioen (mensen die in loondienst hebben gewerkt) en opbrengsten uit spaargeld en beleggingen.</a:t>
            </a:r>
          </a:p>
          <a:p>
            <a:r>
              <a:rPr lang="nl-NL" sz="2500" dirty="0" smtClean="0"/>
              <a:t>AOW wordt gefinancierd vanuit het omslagstelsel.</a:t>
            </a:r>
          </a:p>
          <a:p>
            <a:r>
              <a:rPr lang="nl-NL" sz="2500" dirty="0" smtClean="0"/>
              <a:t>Pensioen vanuit kapitaaldekkingsstelsel.</a:t>
            </a:r>
          </a:p>
          <a:p>
            <a:r>
              <a:rPr lang="nl-NL" sz="2500" dirty="0" smtClean="0"/>
              <a:t>Wat is </a:t>
            </a:r>
            <a:r>
              <a:rPr lang="nl-NL" sz="2500" b="1" dirty="0" smtClean="0"/>
              <a:t>omslagstelsel</a:t>
            </a:r>
            <a:r>
              <a:rPr lang="nl-NL" sz="2500" b="1" dirty="0" smtClean="0"/>
              <a:t>?</a:t>
            </a:r>
          </a:p>
          <a:p>
            <a:r>
              <a:rPr lang="nl-NL" sz="2500" dirty="0" smtClean="0"/>
              <a:t>De actieve (werkende)  betalen voor inactieve  (de niet werkende)</a:t>
            </a:r>
            <a:endParaRPr lang="nl-NL" sz="2500" dirty="0" smtClean="0"/>
          </a:p>
          <a:p>
            <a:r>
              <a:rPr lang="nl-NL" sz="2500" dirty="0" smtClean="0"/>
              <a:t>Wat is </a:t>
            </a:r>
            <a:r>
              <a:rPr lang="nl-NL" sz="2500" b="1" dirty="0" smtClean="0"/>
              <a:t>kapitaaldekkingsstelsel</a:t>
            </a:r>
            <a:r>
              <a:rPr lang="nl-NL" sz="2500" dirty="0" smtClean="0"/>
              <a:t>?</a:t>
            </a:r>
          </a:p>
          <a:p>
            <a:r>
              <a:rPr lang="nl-NL" sz="2500" dirty="0" smtClean="0"/>
              <a:t>Je betaald nu voor jezelf voor later.</a:t>
            </a:r>
            <a:endParaRPr lang="nl-NL" sz="2500" dirty="0" smtClean="0"/>
          </a:p>
          <a:p>
            <a:endParaRPr lang="nl-NL" sz="2500" dirty="0" smtClean="0"/>
          </a:p>
          <a:p>
            <a:endParaRPr lang="nl-NL" sz="2500" dirty="0"/>
          </a:p>
        </p:txBody>
      </p:sp>
    </p:spTree>
    <p:extLst>
      <p:ext uri="{BB962C8B-B14F-4D97-AF65-F5344CB8AC3E}">
        <p14:creationId xmlns:p14="http://schemas.microsoft.com/office/powerpoint/2010/main" val="17396849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Omslagstelsel:</a:t>
            </a:r>
            <a:endParaRPr lang="nl-NL" dirty="0"/>
          </a:p>
        </p:txBody>
      </p:sp>
      <p:sp>
        <p:nvSpPr>
          <p:cNvPr id="3" name="Tijdelijke aanduiding voor inhoud 2"/>
          <p:cNvSpPr>
            <a:spLocks noGrp="1"/>
          </p:cNvSpPr>
          <p:nvPr>
            <p:ph idx="1"/>
          </p:nvPr>
        </p:nvSpPr>
        <p:spPr/>
        <p:txBody>
          <a:bodyPr>
            <a:normAutofit/>
          </a:bodyPr>
          <a:lstStyle/>
          <a:p>
            <a:r>
              <a:rPr lang="nl-NL" sz="2500" dirty="0" smtClean="0"/>
              <a:t>AOW: De werkende betalen voor 67 plussers.</a:t>
            </a:r>
          </a:p>
          <a:p>
            <a:r>
              <a:rPr lang="nl-NL" sz="2500" dirty="0" smtClean="0"/>
              <a:t>Wanneer ontstaan er problemen?</a:t>
            </a:r>
          </a:p>
          <a:p>
            <a:r>
              <a:rPr lang="nl-NL" sz="2500" dirty="0" smtClean="0"/>
              <a:t>Te weinig werkende.</a:t>
            </a:r>
          </a:p>
          <a:p>
            <a:r>
              <a:rPr lang="nl-NL" sz="2500" dirty="0" smtClean="0"/>
              <a:t>Te veel niet werkende.</a:t>
            </a:r>
          </a:p>
          <a:p>
            <a:r>
              <a:rPr lang="nl-NL" sz="2500" dirty="0" smtClean="0"/>
              <a:t>Hoe beter de verhouding werkende/niet werkende hoe lager de premie.</a:t>
            </a:r>
          </a:p>
          <a:p>
            <a:r>
              <a:rPr lang="nl-NL" sz="2500" dirty="0" smtClean="0"/>
              <a:t>Hoe slechter de verhouding werkende/niet werkende hoe hoger de premie of hoe lager de uitkering</a:t>
            </a:r>
            <a:r>
              <a:rPr lang="nl-NL" sz="2500" dirty="0" smtClean="0"/>
              <a:t>.</a:t>
            </a:r>
            <a:endParaRPr lang="nl-NL" sz="2500" dirty="0" smtClean="0"/>
          </a:p>
        </p:txBody>
      </p:sp>
    </p:spTree>
    <p:extLst>
      <p:ext uri="{BB962C8B-B14F-4D97-AF65-F5344CB8AC3E}">
        <p14:creationId xmlns:p14="http://schemas.microsoft.com/office/powerpoint/2010/main" val="1608296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Het bedrijfspensioen.</a:t>
            </a:r>
            <a:endParaRPr lang="nl-NL" dirty="0"/>
          </a:p>
        </p:txBody>
      </p:sp>
      <p:sp>
        <p:nvSpPr>
          <p:cNvPr id="3" name="Tijdelijke aanduiding voor inhoud 2"/>
          <p:cNvSpPr>
            <a:spLocks noGrp="1"/>
          </p:cNvSpPr>
          <p:nvPr>
            <p:ph idx="1"/>
          </p:nvPr>
        </p:nvSpPr>
        <p:spPr/>
        <p:txBody>
          <a:bodyPr>
            <a:normAutofit fontScale="92500" lnSpcReduction="20000"/>
          </a:bodyPr>
          <a:lstStyle/>
          <a:p>
            <a:r>
              <a:rPr lang="nl-NL" sz="2500" dirty="0" smtClean="0"/>
              <a:t>Kapitaaldekkingsstelsel: waarom?</a:t>
            </a:r>
          </a:p>
          <a:p>
            <a:r>
              <a:rPr lang="nl-NL" sz="2500" dirty="0" smtClean="0"/>
              <a:t>Spaart je pensioen bij een pensioenfonds, die belegd jou geld in aandelen en obligaties.</a:t>
            </a:r>
          </a:p>
          <a:p>
            <a:r>
              <a:rPr lang="nl-NL" sz="2500" dirty="0" smtClean="0"/>
              <a:t>Aandelen: risicovoller, maar kan ook meer opleveren.</a:t>
            </a:r>
          </a:p>
          <a:p>
            <a:r>
              <a:rPr lang="nl-NL" sz="2500" dirty="0" smtClean="0"/>
              <a:t>2 soorten pensioenen</a:t>
            </a:r>
          </a:p>
          <a:p>
            <a:r>
              <a:rPr lang="nl-NL" sz="2500" dirty="0" smtClean="0"/>
              <a:t>Een waardevast en welvaartsvast pensioen.</a:t>
            </a:r>
          </a:p>
          <a:p>
            <a:r>
              <a:rPr lang="nl-NL" sz="2500" b="1" dirty="0" smtClean="0"/>
              <a:t>Waardevast</a:t>
            </a:r>
            <a:r>
              <a:rPr lang="nl-NL" sz="2500" dirty="0" smtClean="0"/>
              <a:t> stijgt/daalt het pensioen met het inflatiepercentage</a:t>
            </a:r>
            <a:r>
              <a:rPr lang="nl-NL" sz="2500" dirty="0" smtClean="0"/>
              <a:t>. (kan je altijd even veel kopen)</a:t>
            </a:r>
            <a:endParaRPr lang="nl-NL" sz="2500" dirty="0" smtClean="0"/>
          </a:p>
          <a:p>
            <a:r>
              <a:rPr lang="nl-NL" sz="2500" b="1" dirty="0" smtClean="0"/>
              <a:t>Welvaartsvast</a:t>
            </a:r>
            <a:r>
              <a:rPr lang="nl-NL" sz="2500" dirty="0" smtClean="0"/>
              <a:t> stijgt/daalt met het percentage van de cao-lonen</a:t>
            </a:r>
            <a:r>
              <a:rPr lang="nl-NL" sz="2500" dirty="0" smtClean="0"/>
              <a:t>. (kan je net zoveel kopen als de rest van de bevolking)</a:t>
            </a:r>
            <a:endParaRPr lang="nl-NL" sz="2500" dirty="0" smtClean="0"/>
          </a:p>
          <a:p>
            <a:endParaRPr lang="nl-NL" sz="2500" dirty="0" smtClean="0"/>
          </a:p>
          <a:p>
            <a:endParaRPr lang="nl-NL" sz="2500" dirty="0"/>
          </a:p>
        </p:txBody>
      </p:sp>
    </p:spTree>
    <p:extLst>
      <p:ext uri="{BB962C8B-B14F-4D97-AF65-F5344CB8AC3E}">
        <p14:creationId xmlns:p14="http://schemas.microsoft.com/office/powerpoint/2010/main" val="36343283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Naast pensioen kan je ook belegen in aandelen of obligaties.</a:t>
            </a:r>
            <a:endParaRPr lang="nl-NL" dirty="0"/>
          </a:p>
        </p:txBody>
      </p:sp>
      <p:sp>
        <p:nvSpPr>
          <p:cNvPr id="3" name="Tijdelijke aanduiding voor inhoud 2"/>
          <p:cNvSpPr>
            <a:spLocks noGrp="1"/>
          </p:cNvSpPr>
          <p:nvPr>
            <p:ph idx="1"/>
          </p:nvPr>
        </p:nvSpPr>
        <p:spPr/>
        <p:txBody>
          <a:bodyPr>
            <a:normAutofit/>
          </a:bodyPr>
          <a:lstStyle/>
          <a:p>
            <a:r>
              <a:rPr lang="nl-NL" sz="2500" dirty="0" smtClean="0"/>
              <a:t>Aandelen was risicovoller, maar kan ook meer opleveren.</a:t>
            </a:r>
          </a:p>
          <a:p>
            <a:r>
              <a:rPr lang="nl-NL" sz="2500" dirty="0" smtClean="0"/>
              <a:t>Dividend: beloning voor aandelen.</a:t>
            </a:r>
          </a:p>
          <a:p>
            <a:r>
              <a:rPr lang="nl-NL" sz="2500" dirty="0" smtClean="0"/>
              <a:t>Rendement = dividend +- stijging van de aandelenkoers</a:t>
            </a:r>
            <a:r>
              <a:rPr lang="nl-NL" sz="2500" dirty="0" smtClean="0"/>
              <a:t>.</a:t>
            </a:r>
          </a:p>
          <a:p>
            <a:r>
              <a:rPr lang="nl-NL" sz="2500" dirty="0" smtClean="0"/>
              <a:t>Rendement kan zodoende ook negatief zijn.</a:t>
            </a:r>
            <a:endParaRPr lang="nl-NL" sz="2500" dirty="0" smtClean="0"/>
          </a:p>
        </p:txBody>
      </p:sp>
    </p:spTree>
    <p:extLst>
      <p:ext uri="{BB962C8B-B14F-4D97-AF65-F5344CB8AC3E}">
        <p14:creationId xmlns:p14="http://schemas.microsoft.com/office/powerpoint/2010/main" val="8314397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508892" y="260684"/>
            <a:ext cx="8596668" cy="1320800"/>
          </a:xfrm>
        </p:spPr>
        <p:txBody>
          <a:bodyPr>
            <a:normAutofit/>
          </a:bodyPr>
          <a:lstStyle/>
          <a:p>
            <a:r>
              <a:rPr lang="nl-NL" dirty="0" smtClean="0"/>
              <a:t>Opgave 8.10</a:t>
            </a:r>
            <a:endParaRPr lang="nl-NL" dirty="0"/>
          </a:p>
        </p:txBody>
      </p:sp>
      <p:sp>
        <p:nvSpPr>
          <p:cNvPr id="3" name="Tijdelijke aanduiding voor inhoud 2"/>
          <p:cNvSpPr>
            <a:spLocks noGrp="1"/>
          </p:cNvSpPr>
          <p:nvPr>
            <p:ph idx="1"/>
          </p:nvPr>
        </p:nvSpPr>
        <p:spPr>
          <a:xfrm>
            <a:off x="204537" y="1959226"/>
            <a:ext cx="4776537" cy="4212562"/>
          </a:xfrm>
        </p:spPr>
        <p:txBody>
          <a:bodyPr>
            <a:normAutofit/>
          </a:bodyPr>
          <a:lstStyle/>
          <a:p>
            <a:r>
              <a:rPr lang="nl-NL" sz="2500" dirty="0" smtClean="0"/>
              <a:t>10 </a:t>
            </a:r>
            <a:r>
              <a:rPr lang="nl-NL" sz="2500" dirty="0" smtClean="0"/>
              <a:t>minuten de </a:t>
            </a:r>
            <a:r>
              <a:rPr lang="nl-NL" sz="2500" dirty="0" smtClean="0"/>
              <a:t>tijd</a:t>
            </a:r>
          </a:p>
          <a:p>
            <a:r>
              <a:rPr lang="nl-NL" sz="2500" dirty="0" smtClean="0"/>
              <a:t>Eerder klaar?</a:t>
            </a:r>
          </a:p>
          <a:p>
            <a:r>
              <a:rPr lang="nl-NL" sz="2500" dirty="0" smtClean="0"/>
              <a:t>Opgave 8.11 maken.</a:t>
            </a:r>
          </a:p>
          <a:p>
            <a:r>
              <a:rPr lang="nl-NL" sz="2500" dirty="0" smtClean="0"/>
              <a:t>Huiswerk is t/m 8.13 voor vrijdag.</a:t>
            </a:r>
          </a:p>
          <a:p>
            <a:endParaRPr lang="nl-NL" sz="2500" dirty="0" smtClean="0"/>
          </a:p>
        </p:txBody>
      </p:sp>
      <p:sp>
        <p:nvSpPr>
          <p:cNvPr id="18" name="Ovaal 17"/>
          <p:cNvSpPr/>
          <p:nvPr/>
        </p:nvSpPr>
        <p:spPr>
          <a:xfrm>
            <a:off x="5767194" y="1959234"/>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9" name="Ovaal 18"/>
          <p:cNvSpPr/>
          <p:nvPr/>
        </p:nvSpPr>
        <p:spPr>
          <a:xfrm>
            <a:off x="5767194" y="1959234"/>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2</a:t>
            </a:r>
          </a:p>
        </p:txBody>
      </p:sp>
      <p:sp>
        <p:nvSpPr>
          <p:cNvPr id="20" name="Ovaal 19"/>
          <p:cNvSpPr/>
          <p:nvPr/>
        </p:nvSpPr>
        <p:spPr>
          <a:xfrm>
            <a:off x="5767194" y="1959233"/>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3</a:t>
            </a:r>
          </a:p>
        </p:txBody>
      </p:sp>
      <p:sp>
        <p:nvSpPr>
          <p:cNvPr id="21" name="Ovaal 20"/>
          <p:cNvSpPr/>
          <p:nvPr/>
        </p:nvSpPr>
        <p:spPr>
          <a:xfrm>
            <a:off x="5767194" y="1959232"/>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4</a:t>
            </a:r>
          </a:p>
        </p:txBody>
      </p:sp>
      <p:sp>
        <p:nvSpPr>
          <p:cNvPr id="22" name="Ovaal 21"/>
          <p:cNvSpPr/>
          <p:nvPr/>
        </p:nvSpPr>
        <p:spPr>
          <a:xfrm>
            <a:off x="5767194" y="19592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5</a:t>
            </a:r>
          </a:p>
        </p:txBody>
      </p:sp>
      <p:sp>
        <p:nvSpPr>
          <p:cNvPr id="23" name="Ovaal 22"/>
          <p:cNvSpPr/>
          <p:nvPr/>
        </p:nvSpPr>
        <p:spPr>
          <a:xfrm>
            <a:off x="5767194" y="19592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6</a:t>
            </a:r>
          </a:p>
        </p:txBody>
      </p:sp>
      <p:sp>
        <p:nvSpPr>
          <p:cNvPr id="24" name="Ovaal 23"/>
          <p:cNvSpPr/>
          <p:nvPr/>
        </p:nvSpPr>
        <p:spPr>
          <a:xfrm>
            <a:off x="5767194" y="19592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7</a:t>
            </a:r>
          </a:p>
        </p:txBody>
      </p:sp>
      <p:sp>
        <p:nvSpPr>
          <p:cNvPr id="25" name="Ovaal 24"/>
          <p:cNvSpPr/>
          <p:nvPr/>
        </p:nvSpPr>
        <p:spPr>
          <a:xfrm>
            <a:off x="5767194" y="1959230"/>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8</a:t>
            </a:r>
          </a:p>
        </p:txBody>
      </p:sp>
      <p:sp>
        <p:nvSpPr>
          <p:cNvPr id="12" name="Ovaal 11"/>
          <p:cNvSpPr/>
          <p:nvPr/>
        </p:nvSpPr>
        <p:spPr>
          <a:xfrm>
            <a:off x="5767194" y="1959230"/>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9</a:t>
            </a:r>
          </a:p>
        </p:txBody>
      </p:sp>
      <p:sp>
        <p:nvSpPr>
          <p:cNvPr id="13" name="Ovaal 12"/>
          <p:cNvSpPr/>
          <p:nvPr/>
        </p:nvSpPr>
        <p:spPr>
          <a:xfrm>
            <a:off x="5767193" y="1959230"/>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10</a:t>
            </a:r>
            <a:endParaRPr lang="nl-NL" sz="12000" dirty="0">
              <a:ln w="0"/>
              <a:solidFill>
                <a:schemeClr val="tx1"/>
              </a:solidFill>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5076931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wheel(1)">
                                      <p:cBhvr>
                                        <p:cTn id="7" dur="59000"/>
                                        <p:tgtEl>
                                          <p:spTgt spid="18"/>
                                        </p:tgtEl>
                                      </p:cBhvr>
                                    </p:animEffect>
                                  </p:childTnLst>
                                </p:cTn>
                              </p:par>
                            </p:childTnLst>
                          </p:cTn>
                        </p:par>
                        <p:par>
                          <p:cTn id="8" fill="hold">
                            <p:stCondLst>
                              <p:cond delay="59000"/>
                            </p:stCondLst>
                            <p:childTnLst>
                              <p:par>
                                <p:cTn id="9" presetID="21" presetClass="entr" presetSubtype="1" fill="hold" grpId="0" nodeType="afterEffect">
                                  <p:stCondLst>
                                    <p:cond delay="0"/>
                                  </p:stCondLst>
                                  <p:childTnLst>
                                    <p:set>
                                      <p:cBhvr>
                                        <p:cTn id="10" dur="1" fill="hold">
                                          <p:stCondLst>
                                            <p:cond delay="0"/>
                                          </p:stCondLst>
                                        </p:cTn>
                                        <p:tgtEl>
                                          <p:spTgt spid="19"/>
                                        </p:tgtEl>
                                        <p:attrNameLst>
                                          <p:attrName>style.visibility</p:attrName>
                                        </p:attrNameLst>
                                      </p:cBhvr>
                                      <p:to>
                                        <p:strVal val="visible"/>
                                      </p:to>
                                    </p:set>
                                    <p:animEffect transition="in" filter="wheel(1)">
                                      <p:cBhvr>
                                        <p:cTn id="11" dur="59000"/>
                                        <p:tgtEl>
                                          <p:spTgt spid="19"/>
                                        </p:tgtEl>
                                      </p:cBhvr>
                                    </p:animEffect>
                                  </p:childTnLst>
                                </p:cTn>
                              </p:par>
                            </p:childTnLst>
                          </p:cTn>
                        </p:par>
                        <p:par>
                          <p:cTn id="12" fill="hold">
                            <p:stCondLst>
                              <p:cond delay="118000"/>
                            </p:stCondLst>
                            <p:childTnLst>
                              <p:par>
                                <p:cTn id="13" presetID="21" presetClass="entr" presetSubtype="1" fill="hold" grpId="0" nodeType="afterEffect">
                                  <p:stCondLst>
                                    <p:cond delay="0"/>
                                  </p:stCondLst>
                                  <p:childTnLst>
                                    <p:set>
                                      <p:cBhvr>
                                        <p:cTn id="14" dur="1" fill="hold">
                                          <p:stCondLst>
                                            <p:cond delay="0"/>
                                          </p:stCondLst>
                                        </p:cTn>
                                        <p:tgtEl>
                                          <p:spTgt spid="20"/>
                                        </p:tgtEl>
                                        <p:attrNameLst>
                                          <p:attrName>style.visibility</p:attrName>
                                        </p:attrNameLst>
                                      </p:cBhvr>
                                      <p:to>
                                        <p:strVal val="visible"/>
                                      </p:to>
                                    </p:set>
                                    <p:animEffect transition="in" filter="wheel(1)">
                                      <p:cBhvr>
                                        <p:cTn id="15" dur="59000"/>
                                        <p:tgtEl>
                                          <p:spTgt spid="20"/>
                                        </p:tgtEl>
                                      </p:cBhvr>
                                    </p:animEffect>
                                  </p:childTnLst>
                                </p:cTn>
                              </p:par>
                            </p:childTnLst>
                          </p:cTn>
                        </p:par>
                        <p:par>
                          <p:cTn id="16" fill="hold">
                            <p:stCondLst>
                              <p:cond delay="177000"/>
                            </p:stCondLst>
                            <p:childTnLst>
                              <p:par>
                                <p:cTn id="17" presetID="21" presetClass="entr" presetSubtype="1" fill="hold" grpId="0" nodeType="afterEffect">
                                  <p:stCondLst>
                                    <p:cond delay="0"/>
                                  </p:stCondLst>
                                  <p:childTnLst>
                                    <p:set>
                                      <p:cBhvr>
                                        <p:cTn id="18" dur="1" fill="hold">
                                          <p:stCondLst>
                                            <p:cond delay="0"/>
                                          </p:stCondLst>
                                        </p:cTn>
                                        <p:tgtEl>
                                          <p:spTgt spid="21"/>
                                        </p:tgtEl>
                                        <p:attrNameLst>
                                          <p:attrName>style.visibility</p:attrName>
                                        </p:attrNameLst>
                                      </p:cBhvr>
                                      <p:to>
                                        <p:strVal val="visible"/>
                                      </p:to>
                                    </p:set>
                                    <p:animEffect transition="in" filter="wheel(1)">
                                      <p:cBhvr>
                                        <p:cTn id="19" dur="59000"/>
                                        <p:tgtEl>
                                          <p:spTgt spid="21"/>
                                        </p:tgtEl>
                                      </p:cBhvr>
                                    </p:animEffect>
                                  </p:childTnLst>
                                </p:cTn>
                              </p:par>
                            </p:childTnLst>
                          </p:cTn>
                        </p:par>
                        <p:par>
                          <p:cTn id="20" fill="hold">
                            <p:stCondLst>
                              <p:cond delay="236000"/>
                            </p:stCondLst>
                            <p:childTnLst>
                              <p:par>
                                <p:cTn id="21" presetID="21" presetClass="entr" presetSubtype="1" fill="hold" grpId="0" nodeType="afterEffect">
                                  <p:stCondLst>
                                    <p:cond delay="0"/>
                                  </p:stCondLst>
                                  <p:childTnLst>
                                    <p:set>
                                      <p:cBhvr>
                                        <p:cTn id="22" dur="1" fill="hold">
                                          <p:stCondLst>
                                            <p:cond delay="0"/>
                                          </p:stCondLst>
                                        </p:cTn>
                                        <p:tgtEl>
                                          <p:spTgt spid="22"/>
                                        </p:tgtEl>
                                        <p:attrNameLst>
                                          <p:attrName>style.visibility</p:attrName>
                                        </p:attrNameLst>
                                      </p:cBhvr>
                                      <p:to>
                                        <p:strVal val="visible"/>
                                      </p:to>
                                    </p:set>
                                    <p:animEffect transition="in" filter="wheel(1)">
                                      <p:cBhvr>
                                        <p:cTn id="23" dur="59000"/>
                                        <p:tgtEl>
                                          <p:spTgt spid="22"/>
                                        </p:tgtEl>
                                      </p:cBhvr>
                                    </p:animEffect>
                                  </p:childTnLst>
                                </p:cTn>
                              </p:par>
                            </p:childTnLst>
                          </p:cTn>
                        </p:par>
                        <p:par>
                          <p:cTn id="24" fill="hold">
                            <p:stCondLst>
                              <p:cond delay="295000"/>
                            </p:stCondLst>
                            <p:childTnLst>
                              <p:par>
                                <p:cTn id="25" presetID="21" presetClass="entr" presetSubtype="1" fill="hold" grpId="0" nodeType="afterEffect">
                                  <p:stCondLst>
                                    <p:cond delay="0"/>
                                  </p:stCondLst>
                                  <p:childTnLst>
                                    <p:set>
                                      <p:cBhvr>
                                        <p:cTn id="26" dur="1" fill="hold">
                                          <p:stCondLst>
                                            <p:cond delay="0"/>
                                          </p:stCondLst>
                                        </p:cTn>
                                        <p:tgtEl>
                                          <p:spTgt spid="23"/>
                                        </p:tgtEl>
                                        <p:attrNameLst>
                                          <p:attrName>style.visibility</p:attrName>
                                        </p:attrNameLst>
                                      </p:cBhvr>
                                      <p:to>
                                        <p:strVal val="visible"/>
                                      </p:to>
                                    </p:set>
                                    <p:animEffect transition="in" filter="wheel(1)">
                                      <p:cBhvr>
                                        <p:cTn id="27" dur="59000"/>
                                        <p:tgtEl>
                                          <p:spTgt spid="23"/>
                                        </p:tgtEl>
                                      </p:cBhvr>
                                    </p:animEffect>
                                  </p:childTnLst>
                                </p:cTn>
                              </p:par>
                            </p:childTnLst>
                          </p:cTn>
                        </p:par>
                        <p:par>
                          <p:cTn id="28" fill="hold">
                            <p:stCondLst>
                              <p:cond delay="354000"/>
                            </p:stCondLst>
                            <p:childTnLst>
                              <p:par>
                                <p:cTn id="29" presetID="21" presetClass="entr" presetSubtype="1" fill="hold" grpId="0" nodeType="afterEffect">
                                  <p:stCondLst>
                                    <p:cond delay="0"/>
                                  </p:stCondLst>
                                  <p:childTnLst>
                                    <p:set>
                                      <p:cBhvr>
                                        <p:cTn id="30" dur="1" fill="hold">
                                          <p:stCondLst>
                                            <p:cond delay="0"/>
                                          </p:stCondLst>
                                        </p:cTn>
                                        <p:tgtEl>
                                          <p:spTgt spid="24"/>
                                        </p:tgtEl>
                                        <p:attrNameLst>
                                          <p:attrName>style.visibility</p:attrName>
                                        </p:attrNameLst>
                                      </p:cBhvr>
                                      <p:to>
                                        <p:strVal val="visible"/>
                                      </p:to>
                                    </p:set>
                                    <p:animEffect transition="in" filter="wheel(1)">
                                      <p:cBhvr>
                                        <p:cTn id="31" dur="59000"/>
                                        <p:tgtEl>
                                          <p:spTgt spid="24"/>
                                        </p:tgtEl>
                                      </p:cBhvr>
                                    </p:animEffect>
                                  </p:childTnLst>
                                </p:cTn>
                              </p:par>
                            </p:childTnLst>
                          </p:cTn>
                        </p:par>
                        <p:par>
                          <p:cTn id="32" fill="hold">
                            <p:stCondLst>
                              <p:cond delay="413000"/>
                            </p:stCondLst>
                            <p:childTnLst>
                              <p:par>
                                <p:cTn id="33" presetID="21" presetClass="entr" presetSubtype="1" fill="hold" grpId="0" nodeType="afterEffect">
                                  <p:stCondLst>
                                    <p:cond delay="0"/>
                                  </p:stCondLst>
                                  <p:childTnLst>
                                    <p:set>
                                      <p:cBhvr>
                                        <p:cTn id="34" dur="1" fill="hold">
                                          <p:stCondLst>
                                            <p:cond delay="0"/>
                                          </p:stCondLst>
                                        </p:cTn>
                                        <p:tgtEl>
                                          <p:spTgt spid="25"/>
                                        </p:tgtEl>
                                        <p:attrNameLst>
                                          <p:attrName>style.visibility</p:attrName>
                                        </p:attrNameLst>
                                      </p:cBhvr>
                                      <p:to>
                                        <p:strVal val="visible"/>
                                      </p:to>
                                    </p:set>
                                    <p:animEffect transition="in" filter="wheel(1)">
                                      <p:cBhvr>
                                        <p:cTn id="35" dur="59000"/>
                                        <p:tgtEl>
                                          <p:spTgt spid="25"/>
                                        </p:tgtEl>
                                      </p:cBhvr>
                                    </p:animEffect>
                                  </p:childTnLst>
                                </p:cTn>
                              </p:par>
                            </p:childTnLst>
                          </p:cTn>
                        </p:par>
                        <p:par>
                          <p:cTn id="36" fill="hold">
                            <p:stCondLst>
                              <p:cond delay="472000"/>
                            </p:stCondLst>
                            <p:childTnLst>
                              <p:par>
                                <p:cTn id="37" presetID="21" presetClass="entr" presetSubtype="1" fill="hold" grpId="0" nodeType="afterEffect">
                                  <p:stCondLst>
                                    <p:cond delay="0"/>
                                  </p:stCondLst>
                                  <p:childTnLst>
                                    <p:set>
                                      <p:cBhvr>
                                        <p:cTn id="38" dur="1" fill="hold">
                                          <p:stCondLst>
                                            <p:cond delay="0"/>
                                          </p:stCondLst>
                                        </p:cTn>
                                        <p:tgtEl>
                                          <p:spTgt spid="12"/>
                                        </p:tgtEl>
                                        <p:attrNameLst>
                                          <p:attrName>style.visibility</p:attrName>
                                        </p:attrNameLst>
                                      </p:cBhvr>
                                      <p:to>
                                        <p:strVal val="visible"/>
                                      </p:to>
                                    </p:set>
                                    <p:animEffect transition="in" filter="wheel(1)">
                                      <p:cBhvr>
                                        <p:cTn id="39" dur="59000"/>
                                        <p:tgtEl>
                                          <p:spTgt spid="12"/>
                                        </p:tgtEl>
                                      </p:cBhvr>
                                    </p:animEffect>
                                  </p:childTnLst>
                                </p:cTn>
                              </p:par>
                            </p:childTnLst>
                          </p:cTn>
                        </p:par>
                        <p:par>
                          <p:cTn id="40" fill="hold">
                            <p:stCondLst>
                              <p:cond delay="531000"/>
                            </p:stCondLst>
                            <p:childTnLst>
                              <p:par>
                                <p:cTn id="41" presetID="21" presetClass="entr" presetSubtype="1" fill="hold" grpId="0" nodeType="afterEffect">
                                  <p:stCondLst>
                                    <p:cond delay="0"/>
                                  </p:stCondLst>
                                  <p:childTnLst>
                                    <p:set>
                                      <p:cBhvr>
                                        <p:cTn id="42" dur="1" fill="hold">
                                          <p:stCondLst>
                                            <p:cond delay="0"/>
                                          </p:stCondLst>
                                        </p:cTn>
                                        <p:tgtEl>
                                          <p:spTgt spid="13"/>
                                        </p:tgtEl>
                                        <p:attrNameLst>
                                          <p:attrName>style.visibility</p:attrName>
                                        </p:attrNameLst>
                                      </p:cBhvr>
                                      <p:to>
                                        <p:strVal val="visible"/>
                                      </p:to>
                                    </p:set>
                                    <p:animEffect transition="in" filter="wheel(1)">
                                      <p:cBhvr>
                                        <p:cTn id="43" dur="590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animBg="1"/>
      <p:bldP spid="19" grpId="0" animBg="1"/>
      <p:bldP spid="20" grpId="0" animBg="1"/>
      <p:bldP spid="21" grpId="0" animBg="1"/>
      <p:bldP spid="22" grpId="0" animBg="1"/>
      <p:bldP spid="23" grpId="0" animBg="1"/>
      <p:bldP spid="24" grpId="0" animBg="1"/>
      <p:bldP spid="25" grpId="0" animBg="1"/>
      <p:bldP spid="12" grpId="0" animBg="1"/>
      <p:bldP spid="13"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lstStyle/>
          <a:p>
            <a:endParaRPr lang="nl-NL"/>
          </a:p>
        </p:txBody>
      </p:sp>
      <p:pic>
        <p:nvPicPr>
          <p:cNvPr id="4" name="Afbeelding 3"/>
          <p:cNvPicPr>
            <a:picLocks noChangeAspect="1"/>
          </p:cNvPicPr>
          <p:nvPr/>
        </p:nvPicPr>
        <p:blipFill rotWithShape="1">
          <a:blip r:embed="rId2"/>
          <a:srcRect b="76432"/>
          <a:stretch/>
        </p:blipFill>
        <p:spPr>
          <a:xfrm>
            <a:off x="0" y="26989"/>
            <a:ext cx="12192000" cy="1505598"/>
          </a:xfrm>
          <a:prstGeom prst="rect">
            <a:avLst/>
          </a:prstGeom>
        </p:spPr>
      </p:pic>
      <p:pic>
        <p:nvPicPr>
          <p:cNvPr id="5" name="Afbeelding 4"/>
          <p:cNvPicPr>
            <a:picLocks noChangeAspect="1"/>
          </p:cNvPicPr>
          <p:nvPr/>
        </p:nvPicPr>
        <p:blipFill rotWithShape="1">
          <a:blip r:embed="rId2"/>
          <a:srcRect b="61917"/>
          <a:stretch/>
        </p:blipFill>
        <p:spPr>
          <a:xfrm>
            <a:off x="0" y="26988"/>
            <a:ext cx="12192000" cy="2432877"/>
          </a:xfrm>
          <a:prstGeom prst="rect">
            <a:avLst/>
          </a:prstGeom>
        </p:spPr>
      </p:pic>
      <p:pic>
        <p:nvPicPr>
          <p:cNvPr id="6" name="Afbeelding 5"/>
          <p:cNvPicPr>
            <a:picLocks noChangeAspect="1"/>
          </p:cNvPicPr>
          <p:nvPr/>
        </p:nvPicPr>
        <p:blipFill rotWithShape="1">
          <a:blip r:embed="rId2"/>
          <a:srcRect b="50829"/>
          <a:stretch/>
        </p:blipFill>
        <p:spPr>
          <a:xfrm>
            <a:off x="0" y="26988"/>
            <a:ext cx="12192000" cy="3141215"/>
          </a:xfrm>
          <a:prstGeom prst="rect">
            <a:avLst/>
          </a:prstGeom>
        </p:spPr>
      </p:pic>
      <p:pic>
        <p:nvPicPr>
          <p:cNvPr id="7" name="Afbeelding 6"/>
          <p:cNvPicPr>
            <a:picLocks noChangeAspect="1"/>
          </p:cNvPicPr>
          <p:nvPr/>
        </p:nvPicPr>
        <p:blipFill rotWithShape="1">
          <a:blip r:embed="rId2"/>
          <a:srcRect b="38128"/>
          <a:stretch/>
        </p:blipFill>
        <p:spPr>
          <a:xfrm>
            <a:off x="0" y="26989"/>
            <a:ext cx="12192000" cy="3952584"/>
          </a:xfrm>
          <a:prstGeom prst="rect">
            <a:avLst/>
          </a:prstGeom>
        </p:spPr>
      </p:pic>
      <p:pic>
        <p:nvPicPr>
          <p:cNvPr id="8" name="Afbeelding 7"/>
          <p:cNvPicPr>
            <a:picLocks noChangeAspect="1"/>
          </p:cNvPicPr>
          <p:nvPr/>
        </p:nvPicPr>
        <p:blipFill rotWithShape="1">
          <a:blip r:embed="rId2"/>
          <a:srcRect b="26435"/>
          <a:stretch/>
        </p:blipFill>
        <p:spPr>
          <a:xfrm>
            <a:off x="0" y="26989"/>
            <a:ext cx="12192000" cy="4699558"/>
          </a:xfrm>
          <a:prstGeom prst="rect">
            <a:avLst/>
          </a:prstGeom>
        </p:spPr>
      </p:pic>
      <p:pic>
        <p:nvPicPr>
          <p:cNvPr id="9" name="Afbeelding 8"/>
          <p:cNvPicPr>
            <a:picLocks noChangeAspect="1"/>
          </p:cNvPicPr>
          <p:nvPr/>
        </p:nvPicPr>
        <p:blipFill rotWithShape="1">
          <a:blip r:embed="rId2"/>
          <a:srcRect b="19178"/>
          <a:stretch/>
        </p:blipFill>
        <p:spPr>
          <a:xfrm>
            <a:off x="0" y="26989"/>
            <a:ext cx="12192000" cy="5163198"/>
          </a:xfrm>
          <a:prstGeom prst="rect">
            <a:avLst/>
          </a:prstGeom>
        </p:spPr>
      </p:pic>
      <p:pic>
        <p:nvPicPr>
          <p:cNvPr id="10" name="Afbeelding 9"/>
          <p:cNvPicPr>
            <a:picLocks noChangeAspect="1"/>
          </p:cNvPicPr>
          <p:nvPr/>
        </p:nvPicPr>
        <p:blipFill>
          <a:blip r:embed="rId2"/>
          <a:stretch>
            <a:fillRect/>
          </a:stretch>
        </p:blipFill>
        <p:spPr>
          <a:xfrm>
            <a:off x="0" y="26988"/>
            <a:ext cx="12192000" cy="6388323"/>
          </a:xfrm>
          <a:prstGeom prst="rect">
            <a:avLst/>
          </a:prstGeom>
        </p:spPr>
      </p:pic>
    </p:spTree>
    <p:extLst>
      <p:ext uri="{BB962C8B-B14F-4D97-AF65-F5344CB8AC3E}">
        <p14:creationId xmlns:p14="http://schemas.microsoft.com/office/powerpoint/2010/main" val="15969102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8"/>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9"/>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Planning aankomende 3 lessen.</a:t>
            </a:r>
            <a:endParaRPr lang="nl-NL" dirty="0"/>
          </a:p>
        </p:txBody>
      </p:sp>
      <p:sp>
        <p:nvSpPr>
          <p:cNvPr id="3" name="Tijdelijke aanduiding voor inhoud 2"/>
          <p:cNvSpPr>
            <a:spLocks noGrp="1"/>
          </p:cNvSpPr>
          <p:nvPr>
            <p:ph idx="1"/>
          </p:nvPr>
        </p:nvSpPr>
        <p:spPr>
          <a:xfrm>
            <a:off x="419100" y="2160589"/>
            <a:ext cx="8854902" cy="3880773"/>
          </a:xfrm>
        </p:spPr>
        <p:txBody>
          <a:bodyPr>
            <a:normAutofit/>
          </a:bodyPr>
          <a:lstStyle/>
          <a:p>
            <a:r>
              <a:rPr lang="nl-NL" sz="2500" b="1" dirty="0" smtClean="0"/>
              <a:t>Les 1: start Hoofdstuk 8 (om en rond tot opgave 8.9)</a:t>
            </a:r>
          </a:p>
          <a:p>
            <a:r>
              <a:rPr lang="nl-NL" sz="2500" dirty="0" smtClean="0"/>
              <a:t>Les 2: waarde en welvaartsvast pensioen </a:t>
            </a:r>
            <a:r>
              <a:rPr lang="nl-NL" sz="2500" dirty="0" err="1" smtClean="0"/>
              <a:t>tm</a:t>
            </a:r>
            <a:r>
              <a:rPr lang="nl-NL" sz="2500" dirty="0" smtClean="0"/>
              <a:t> opgave 8.13</a:t>
            </a:r>
          </a:p>
          <a:p>
            <a:r>
              <a:rPr lang="nl-NL" sz="2500" dirty="0" smtClean="0"/>
              <a:t>Les 3: hoofdstuk 9 ruilen tussen generaties.</a:t>
            </a:r>
            <a:endParaRPr lang="nl-NL" sz="2500" dirty="0"/>
          </a:p>
        </p:txBody>
      </p:sp>
    </p:spTree>
    <p:extLst>
      <p:ext uri="{BB962C8B-B14F-4D97-AF65-F5344CB8AC3E}">
        <p14:creationId xmlns:p14="http://schemas.microsoft.com/office/powerpoint/2010/main" val="27570222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508892" y="260684"/>
            <a:ext cx="8596668" cy="1320800"/>
          </a:xfrm>
        </p:spPr>
        <p:txBody>
          <a:bodyPr>
            <a:normAutofit/>
          </a:bodyPr>
          <a:lstStyle/>
          <a:p>
            <a:r>
              <a:rPr lang="nl-NL" dirty="0" smtClean="0"/>
              <a:t>Opgave  8.11</a:t>
            </a:r>
            <a:endParaRPr lang="nl-NL" dirty="0"/>
          </a:p>
        </p:txBody>
      </p:sp>
      <p:sp>
        <p:nvSpPr>
          <p:cNvPr id="3" name="Tijdelijke aanduiding voor inhoud 2"/>
          <p:cNvSpPr>
            <a:spLocks noGrp="1"/>
          </p:cNvSpPr>
          <p:nvPr>
            <p:ph idx="1"/>
          </p:nvPr>
        </p:nvSpPr>
        <p:spPr>
          <a:xfrm>
            <a:off x="204537" y="1959226"/>
            <a:ext cx="4776537" cy="4212562"/>
          </a:xfrm>
        </p:spPr>
        <p:txBody>
          <a:bodyPr>
            <a:normAutofit/>
          </a:bodyPr>
          <a:lstStyle/>
          <a:p>
            <a:r>
              <a:rPr lang="nl-NL" sz="2500" dirty="0" smtClean="0"/>
              <a:t>7 </a:t>
            </a:r>
            <a:r>
              <a:rPr lang="nl-NL" sz="2500" dirty="0" smtClean="0"/>
              <a:t>minuten </a:t>
            </a:r>
            <a:r>
              <a:rPr lang="nl-NL" sz="2500" dirty="0" smtClean="0"/>
              <a:t>de </a:t>
            </a:r>
            <a:r>
              <a:rPr lang="nl-NL" sz="2500" dirty="0" smtClean="0"/>
              <a:t>tijd</a:t>
            </a:r>
          </a:p>
          <a:p>
            <a:r>
              <a:rPr lang="nl-NL" sz="2500" dirty="0" smtClean="0"/>
              <a:t>Eerder klaar?</a:t>
            </a:r>
          </a:p>
          <a:p>
            <a:r>
              <a:rPr lang="nl-NL" sz="2500" dirty="0" smtClean="0"/>
              <a:t>Goed werk! Huiswerk is </a:t>
            </a:r>
            <a:r>
              <a:rPr lang="nl-NL" sz="2500" dirty="0" err="1" smtClean="0"/>
              <a:t>tm</a:t>
            </a:r>
            <a:r>
              <a:rPr lang="nl-NL" sz="2500" dirty="0" smtClean="0"/>
              <a:t> opgave 8.13 spreken we begin volgende les na.</a:t>
            </a:r>
          </a:p>
        </p:txBody>
      </p:sp>
      <p:sp>
        <p:nvSpPr>
          <p:cNvPr id="18" name="Ovaal 17"/>
          <p:cNvSpPr/>
          <p:nvPr/>
        </p:nvSpPr>
        <p:spPr>
          <a:xfrm>
            <a:off x="5767194" y="1959234"/>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9" name="Ovaal 18"/>
          <p:cNvSpPr/>
          <p:nvPr/>
        </p:nvSpPr>
        <p:spPr>
          <a:xfrm>
            <a:off x="5767194" y="1959234"/>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2</a:t>
            </a:r>
          </a:p>
        </p:txBody>
      </p:sp>
      <p:sp>
        <p:nvSpPr>
          <p:cNvPr id="20" name="Ovaal 19"/>
          <p:cNvSpPr/>
          <p:nvPr/>
        </p:nvSpPr>
        <p:spPr>
          <a:xfrm>
            <a:off x="5767194" y="1959233"/>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3</a:t>
            </a:r>
          </a:p>
        </p:txBody>
      </p:sp>
      <p:sp>
        <p:nvSpPr>
          <p:cNvPr id="21" name="Ovaal 20"/>
          <p:cNvSpPr/>
          <p:nvPr/>
        </p:nvSpPr>
        <p:spPr>
          <a:xfrm>
            <a:off x="5767194" y="1959232"/>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4</a:t>
            </a:r>
          </a:p>
        </p:txBody>
      </p:sp>
      <p:sp>
        <p:nvSpPr>
          <p:cNvPr id="22" name="Ovaal 21"/>
          <p:cNvSpPr/>
          <p:nvPr/>
        </p:nvSpPr>
        <p:spPr>
          <a:xfrm>
            <a:off x="5767194" y="19592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5</a:t>
            </a:r>
          </a:p>
        </p:txBody>
      </p:sp>
      <p:sp>
        <p:nvSpPr>
          <p:cNvPr id="23" name="Ovaal 22"/>
          <p:cNvSpPr/>
          <p:nvPr/>
        </p:nvSpPr>
        <p:spPr>
          <a:xfrm>
            <a:off x="5767194" y="19592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6</a:t>
            </a:r>
          </a:p>
        </p:txBody>
      </p:sp>
      <p:sp>
        <p:nvSpPr>
          <p:cNvPr id="24" name="Ovaal 23"/>
          <p:cNvSpPr/>
          <p:nvPr/>
        </p:nvSpPr>
        <p:spPr>
          <a:xfrm>
            <a:off x="5767194" y="19592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7</a:t>
            </a:r>
          </a:p>
        </p:txBody>
      </p:sp>
    </p:spTree>
    <p:extLst>
      <p:ext uri="{BB962C8B-B14F-4D97-AF65-F5344CB8AC3E}">
        <p14:creationId xmlns:p14="http://schemas.microsoft.com/office/powerpoint/2010/main" val="30838436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wheel(1)">
                                      <p:cBhvr>
                                        <p:cTn id="7" dur="59000"/>
                                        <p:tgtEl>
                                          <p:spTgt spid="18"/>
                                        </p:tgtEl>
                                      </p:cBhvr>
                                    </p:animEffect>
                                  </p:childTnLst>
                                </p:cTn>
                              </p:par>
                            </p:childTnLst>
                          </p:cTn>
                        </p:par>
                        <p:par>
                          <p:cTn id="8" fill="hold">
                            <p:stCondLst>
                              <p:cond delay="59000"/>
                            </p:stCondLst>
                            <p:childTnLst>
                              <p:par>
                                <p:cTn id="9" presetID="21" presetClass="entr" presetSubtype="1" fill="hold" grpId="0" nodeType="afterEffect">
                                  <p:stCondLst>
                                    <p:cond delay="0"/>
                                  </p:stCondLst>
                                  <p:childTnLst>
                                    <p:set>
                                      <p:cBhvr>
                                        <p:cTn id="10" dur="1" fill="hold">
                                          <p:stCondLst>
                                            <p:cond delay="0"/>
                                          </p:stCondLst>
                                        </p:cTn>
                                        <p:tgtEl>
                                          <p:spTgt spid="19"/>
                                        </p:tgtEl>
                                        <p:attrNameLst>
                                          <p:attrName>style.visibility</p:attrName>
                                        </p:attrNameLst>
                                      </p:cBhvr>
                                      <p:to>
                                        <p:strVal val="visible"/>
                                      </p:to>
                                    </p:set>
                                    <p:animEffect transition="in" filter="wheel(1)">
                                      <p:cBhvr>
                                        <p:cTn id="11" dur="59000"/>
                                        <p:tgtEl>
                                          <p:spTgt spid="19"/>
                                        </p:tgtEl>
                                      </p:cBhvr>
                                    </p:animEffect>
                                  </p:childTnLst>
                                </p:cTn>
                              </p:par>
                            </p:childTnLst>
                          </p:cTn>
                        </p:par>
                        <p:par>
                          <p:cTn id="12" fill="hold">
                            <p:stCondLst>
                              <p:cond delay="118000"/>
                            </p:stCondLst>
                            <p:childTnLst>
                              <p:par>
                                <p:cTn id="13" presetID="21" presetClass="entr" presetSubtype="1" fill="hold" grpId="0" nodeType="afterEffect">
                                  <p:stCondLst>
                                    <p:cond delay="0"/>
                                  </p:stCondLst>
                                  <p:childTnLst>
                                    <p:set>
                                      <p:cBhvr>
                                        <p:cTn id="14" dur="1" fill="hold">
                                          <p:stCondLst>
                                            <p:cond delay="0"/>
                                          </p:stCondLst>
                                        </p:cTn>
                                        <p:tgtEl>
                                          <p:spTgt spid="20"/>
                                        </p:tgtEl>
                                        <p:attrNameLst>
                                          <p:attrName>style.visibility</p:attrName>
                                        </p:attrNameLst>
                                      </p:cBhvr>
                                      <p:to>
                                        <p:strVal val="visible"/>
                                      </p:to>
                                    </p:set>
                                    <p:animEffect transition="in" filter="wheel(1)">
                                      <p:cBhvr>
                                        <p:cTn id="15" dur="59000"/>
                                        <p:tgtEl>
                                          <p:spTgt spid="20"/>
                                        </p:tgtEl>
                                      </p:cBhvr>
                                    </p:animEffect>
                                  </p:childTnLst>
                                </p:cTn>
                              </p:par>
                            </p:childTnLst>
                          </p:cTn>
                        </p:par>
                        <p:par>
                          <p:cTn id="16" fill="hold">
                            <p:stCondLst>
                              <p:cond delay="177000"/>
                            </p:stCondLst>
                            <p:childTnLst>
                              <p:par>
                                <p:cTn id="17" presetID="21" presetClass="entr" presetSubtype="1" fill="hold" grpId="0" nodeType="afterEffect">
                                  <p:stCondLst>
                                    <p:cond delay="0"/>
                                  </p:stCondLst>
                                  <p:childTnLst>
                                    <p:set>
                                      <p:cBhvr>
                                        <p:cTn id="18" dur="1" fill="hold">
                                          <p:stCondLst>
                                            <p:cond delay="0"/>
                                          </p:stCondLst>
                                        </p:cTn>
                                        <p:tgtEl>
                                          <p:spTgt spid="21"/>
                                        </p:tgtEl>
                                        <p:attrNameLst>
                                          <p:attrName>style.visibility</p:attrName>
                                        </p:attrNameLst>
                                      </p:cBhvr>
                                      <p:to>
                                        <p:strVal val="visible"/>
                                      </p:to>
                                    </p:set>
                                    <p:animEffect transition="in" filter="wheel(1)">
                                      <p:cBhvr>
                                        <p:cTn id="19" dur="59000"/>
                                        <p:tgtEl>
                                          <p:spTgt spid="21"/>
                                        </p:tgtEl>
                                      </p:cBhvr>
                                    </p:animEffect>
                                  </p:childTnLst>
                                </p:cTn>
                              </p:par>
                            </p:childTnLst>
                          </p:cTn>
                        </p:par>
                        <p:par>
                          <p:cTn id="20" fill="hold">
                            <p:stCondLst>
                              <p:cond delay="236000"/>
                            </p:stCondLst>
                            <p:childTnLst>
                              <p:par>
                                <p:cTn id="21" presetID="21" presetClass="entr" presetSubtype="1" fill="hold" grpId="0" nodeType="afterEffect">
                                  <p:stCondLst>
                                    <p:cond delay="0"/>
                                  </p:stCondLst>
                                  <p:childTnLst>
                                    <p:set>
                                      <p:cBhvr>
                                        <p:cTn id="22" dur="1" fill="hold">
                                          <p:stCondLst>
                                            <p:cond delay="0"/>
                                          </p:stCondLst>
                                        </p:cTn>
                                        <p:tgtEl>
                                          <p:spTgt spid="22"/>
                                        </p:tgtEl>
                                        <p:attrNameLst>
                                          <p:attrName>style.visibility</p:attrName>
                                        </p:attrNameLst>
                                      </p:cBhvr>
                                      <p:to>
                                        <p:strVal val="visible"/>
                                      </p:to>
                                    </p:set>
                                    <p:animEffect transition="in" filter="wheel(1)">
                                      <p:cBhvr>
                                        <p:cTn id="23" dur="59000"/>
                                        <p:tgtEl>
                                          <p:spTgt spid="22"/>
                                        </p:tgtEl>
                                      </p:cBhvr>
                                    </p:animEffect>
                                  </p:childTnLst>
                                </p:cTn>
                              </p:par>
                            </p:childTnLst>
                          </p:cTn>
                        </p:par>
                        <p:par>
                          <p:cTn id="24" fill="hold">
                            <p:stCondLst>
                              <p:cond delay="295000"/>
                            </p:stCondLst>
                            <p:childTnLst>
                              <p:par>
                                <p:cTn id="25" presetID="21" presetClass="entr" presetSubtype="1" fill="hold" grpId="0" nodeType="afterEffect">
                                  <p:stCondLst>
                                    <p:cond delay="0"/>
                                  </p:stCondLst>
                                  <p:childTnLst>
                                    <p:set>
                                      <p:cBhvr>
                                        <p:cTn id="26" dur="1" fill="hold">
                                          <p:stCondLst>
                                            <p:cond delay="0"/>
                                          </p:stCondLst>
                                        </p:cTn>
                                        <p:tgtEl>
                                          <p:spTgt spid="23"/>
                                        </p:tgtEl>
                                        <p:attrNameLst>
                                          <p:attrName>style.visibility</p:attrName>
                                        </p:attrNameLst>
                                      </p:cBhvr>
                                      <p:to>
                                        <p:strVal val="visible"/>
                                      </p:to>
                                    </p:set>
                                    <p:animEffect transition="in" filter="wheel(1)">
                                      <p:cBhvr>
                                        <p:cTn id="27" dur="59000"/>
                                        <p:tgtEl>
                                          <p:spTgt spid="23"/>
                                        </p:tgtEl>
                                      </p:cBhvr>
                                    </p:animEffect>
                                  </p:childTnLst>
                                </p:cTn>
                              </p:par>
                            </p:childTnLst>
                          </p:cTn>
                        </p:par>
                        <p:par>
                          <p:cTn id="28" fill="hold">
                            <p:stCondLst>
                              <p:cond delay="354000"/>
                            </p:stCondLst>
                            <p:childTnLst>
                              <p:par>
                                <p:cTn id="29" presetID="21" presetClass="entr" presetSubtype="1" fill="hold" grpId="0" nodeType="afterEffect">
                                  <p:stCondLst>
                                    <p:cond delay="0"/>
                                  </p:stCondLst>
                                  <p:childTnLst>
                                    <p:set>
                                      <p:cBhvr>
                                        <p:cTn id="30" dur="1" fill="hold">
                                          <p:stCondLst>
                                            <p:cond delay="0"/>
                                          </p:stCondLst>
                                        </p:cTn>
                                        <p:tgtEl>
                                          <p:spTgt spid="24"/>
                                        </p:tgtEl>
                                        <p:attrNameLst>
                                          <p:attrName>style.visibility</p:attrName>
                                        </p:attrNameLst>
                                      </p:cBhvr>
                                      <p:to>
                                        <p:strVal val="visible"/>
                                      </p:to>
                                    </p:set>
                                    <p:animEffect transition="in" filter="wheel(1)">
                                      <p:cBhvr>
                                        <p:cTn id="31" dur="5900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animBg="1"/>
      <p:bldP spid="19" grpId="0" animBg="1"/>
      <p:bldP spid="20" grpId="0" animBg="1"/>
      <p:bldP spid="21" grpId="0" animBg="1"/>
      <p:bldP spid="22" grpId="0" animBg="1"/>
      <p:bldP spid="23" grpId="0" animBg="1"/>
      <p:bldP spid="24"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lstStyle/>
          <a:p>
            <a:endParaRPr lang="nl-NL"/>
          </a:p>
        </p:txBody>
      </p:sp>
      <p:pic>
        <p:nvPicPr>
          <p:cNvPr id="4" name="Afbeelding 3"/>
          <p:cNvPicPr>
            <a:picLocks noChangeAspect="1"/>
          </p:cNvPicPr>
          <p:nvPr/>
        </p:nvPicPr>
        <p:blipFill rotWithShape="1">
          <a:blip r:embed="rId2"/>
          <a:srcRect b="92228"/>
          <a:stretch/>
        </p:blipFill>
        <p:spPr>
          <a:xfrm>
            <a:off x="0" y="34925"/>
            <a:ext cx="12192000" cy="441593"/>
          </a:xfrm>
          <a:prstGeom prst="rect">
            <a:avLst/>
          </a:prstGeom>
        </p:spPr>
      </p:pic>
      <p:pic>
        <p:nvPicPr>
          <p:cNvPr id="5" name="Afbeelding 4"/>
          <p:cNvPicPr>
            <a:picLocks noChangeAspect="1"/>
          </p:cNvPicPr>
          <p:nvPr/>
        </p:nvPicPr>
        <p:blipFill rotWithShape="1">
          <a:blip r:embed="rId2"/>
          <a:srcRect b="77722"/>
          <a:stretch/>
        </p:blipFill>
        <p:spPr>
          <a:xfrm>
            <a:off x="0" y="34925"/>
            <a:ext cx="12192000" cy="1265841"/>
          </a:xfrm>
          <a:prstGeom prst="rect">
            <a:avLst/>
          </a:prstGeom>
        </p:spPr>
      </p:pic>
      <p:pic>
        <p:nvPicPr>
          <p:cNvPr id="6" name="Afbeelding 5"/>
          <p:cNvPicPr>
            <a:picLocks noChangeAspect="1"/>
          </p:cNvPicPr>
          <p:nvPr/>
        </p:nvPicPr>
        <p:blipFill rotWithShape="1">
          <a:blip r:embed="rId2"/>
          <a:srcRect b="57322"/>
          <a:stretch/>
        </p:blipFill>
        <p:spPr>
          <a:xfrm>
            <a:off x="0" y="34925"/>
            <a:ext cx="12192000" cy="2424940"/>
          </a:xfrm>
          <a:prstGeom prst="rect">
            <a:avLst/>
          </a:prstGeom>
        </p:spPr>
      </p:pic>
      <p:pic>
        <p:nvPicPr>
          <p:cNvPr id="7" name="Afbeelding 6"/>
          <p:cNvPicPr>
            <a:picLocks noChangeAspect="1"/>
          </p:cNvPicPr>
          <p:nvPr/>
        </p:nvPicPr>
        <p:blipFill>
          <a:blip r:embed="rId2"/>
          <a:stretch>
            <a:fillRect/>
          </a:stretch>
        </p:blipFill>
        <p:spPr>
          <a:xfrm>
            <a:off x="0" y="34925"/>
            <a:ext cx="12192000" cy="5681986"/>
          </a:xfrm>
          <a:prstGeom prst="rect">
            <a:avLst/>
          </a:prstGeom>
        </p:spPr>
      </p:pic>
    </p:spTree>
    <p:extLst>
      <p:ext uri="{BB962C8B-B14F-4D97-AF65-F5344CB8AC3E}">
        <p14:creationId xmlns:p14="http://schemas.microsoft.com/office/powerpoint/2010/main" val="38058664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Planning aankomende 3 lessen.</a:t>
            </a:r>
            <a:endParaRPr lang="nl-NL" dirty="0"/>
          </a:p>
        </p:txBody>
      </p:sp>
      <p:sp>
        <p:nvSpPr>
          <p:cNvPr id="3" name="Tijdelijke aanduiding voor inhoud 2"/>
          <p:cNvSpPr>
            <a:spLocks noGrp="1"/>
          </p:cNvSpPr>
          <p:nvPr>
            <p:ph idx="1"/>
          </p:nvPr>
        </p:nvSpPr>
        <p:spPr>
          <a:xfrm>
            <a:off x="419100" y="2160589"/>
            <a:ext cx="8854902" cy="3880773"/>
          </a:xfrm>
        </p:spPr>
        <p:txBody>
          <a:bodyPr>
            <a:normAutofit/>
          </a:bodyPr>
          <a:lstStyle/>
          <a:p>
            <a:r>
              <a:rPr lang="nl-NL" sz="2500" dirty="0" smtClean="0"/>
              <a:t>Les 1: start Hoofdstuk 8 (om en rond tot opgave 8.9)</a:t>
            </a:r>
          </a:p>
          <a:p>
            <a:r>
              <a:rPr lang="nl-NL" sz="2500" dirty="0" smtClean="0"/>
              <a:t>Les 2: waarde en welvaartsvast pensioen </a:t>
            </a:r>
            <a:r>
              <a:rPr lang="nl-NL" sz="2500" dirty="0" err="1" smtClean="0"/>
              <a:t>tm</a:t>
            </a:r>
            <a:r>
              <a:rPr lang="nl-NL" sz="2500" dirty="0" smtClean="0"/>
              <a:t> opgave 8.13</a:t>
            </a:r>
          </a:p>
          <a:p>
            <a:r>
              <a:rPr lang="nl-NL" sz="2500" b="1" dirty="0" smtClean="0"/>
              <a:t>Les 3: hoofdstuk 9 ruilen tussen generaties.</a:t>
            </a:r>
            <a:endParaRPr lang="nl-NL" sz="2500" b="1" dirty="0"/>
          </a:p>
        </p:txBody>
      </p:sp>
    </p:spTree>
    <p:extLst>
      <p:ext uri="{BB962C8B-B14F-4D97-AF65-F5344CB8AC3E}">
        <p14:creationId xmlns:p14="http://schemas.microsoft.com/office/powerpoint/2010/main" val="121114040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lstStyle/>
          <a:p>
            <a:endParaRPr lang="nl-NL"/>
          </a:p>
        </p:txBody>
      </p:sp>
      <p:pic>
        <p:nvPicPr>
          <p:cNvPr id="4" name="Afbeelding 3"/>
          <p:cNvPicPr>
            <a:picLocks noChangeAspect="1"/>
          </p:cNvPicPr>
          <p:nvPr/>
        </p:nvPicPr>
        <p:blipFill rotWithShape="1">
          <a:blip r:embed="rId2"/>
          <a:srcRect b="89323"/>
          <a:stretch/>
        </p:blipFill>
        <p:spPr>
          <a:xfrm>
            <a:off x="0" y="-1"/>
            <a:ext cx="10702344" cy="734097"/>
          </a:xfrm>
          <a:prstGeom prst="rect">
            <a:avLst/>
          </a:prstGeom>
        </p:spPr>
      </p:pic>
      <p:pic>
        <p:nvPicPr>
          <p:cNvPr id="5" name="Afbeelding 4"/>
          <p:cNvPicPr>
            <a:picLocks noChangeAspect="1"/>
          </p:cNvPicPr>
          <p:nvPr/>
        </p:nvPicPr>
        <p:blipFill rotWithShape="1">
          <a:blip r:embed="rId2"/>
          <a:srcRect b="71341"/>
          <a:stretch/>
        </p:blipFill>
        <p:spPr>
          <a:xfrm>
            <a:off x="0" y="-1"/>
            <a:ext cx="10702344" cy="1970469"/>
          </a:xfrm>
          <a:prstGeom prst="rect">
            <a:avLst/>
          </a:prstGeom>
        </p:spPr>
      </p:pic>
      <p:pic>
        <p:nvPicPr>
          <p:cNvPr id="6" name="Afbeelding 5"/>
          <p:cNvPicPr>
            <a:picLocks noChangeAspect="1"/>
          </p:cNvPicPr>
          <p:nvPr/>
        </p:nvPicPr>
        <p:blipFill rotWithShape="1">
          <a:blip r:embed="rId2"/>
          <a:srcRect b="53921"/>
          <a:stretch/>
        </p:blipFill>
        <p:spPr>
          <a:xfrm>
            <a:off x="0" y="0"/>
            <a:ext cx="10702344" cy="3168204"/>
          </a:xfrm>
          <a:prstGeom prst="rect">
            <a:avLst/>
          </a:prstGeom>
        </p:spPr>
      </p:pic>
      <p:pic>
        <p:nvPicPr>
          <p:cNvPr id="7" name="Afbeelding 6"/>
          <p:cNvPicPr>
            <a:picLocks noChangeAspect="1"/>
          </p:cNvPicPr>
          <p:nvPr/>
        </p:nvPicPr>
        <p:blipFill rotWithShape="1">
          <a:blip r:embed="rId2"/>
          <a:srcRect b="39498"/>
          <a:stretch/>
        </p:blipFill>
        <p:spPr>
          <a:xfrm>
            <a:off x="0" y="-1"/>
            <a:ext cx="10702344" cy="4159877"/>
          </a:xfrm>
          <a:prstGeom prst="rect">
            <a:avLst/>
          </a:prstGeom>
        </p:spPr>
      </p:pic>
      <p:pic>
        <p:nvPicPr>
          <p:cNvPr id="8" name="Afbeelding 7"/>
          <p:cNvPicPr>
            <a:picLocks noChangeAspect="1"/>
          </p:cNvPicPr>
          <p:nvPr/>
        </p:nvPicPr>
        <p:blipFill rotWithShape="1">
          <a:blip r:embed="rId2"/>
          <a:srcRect b="25450"/>
          <a:stretch/>
        </p:blipFill>
        <p:spPr>
          <a:xfrm>
            <a:off x="0" y="-1"/>
            <a:ext cx="10702344" cy="5125793"/>
          </a:xfrm>
          <a:prstGeom prst="rect">
            <a:avLst/>
          </a:prstGeom>
        </p:spPr>
      </p:pic>
      <p:pic>
        <p:nvPicPr>
          <p:cNvPr id="9" name="Afbeelding 8"/>
          <p:cNvPicPr>
            <a:picLocks noChangeAspect="1"/>
          </p:cNvPicPr>
          <p:nvPr/>
        </p:nvPicPr>
        <p:blipFill>
          <a:blip r:embed="rId2"/>
          <a:stretch>
            <a:fillRect/>
          </a:stretch>
        </p:blipFill>
        <p:spPr>
          <a:xfrm>
            <a:off x="0" y="-1"/>
            <a:ext cx="10702344" cy="6875597"/>
          </a:xfrm>
          <a:prstGeom prst="rect">
            <a:avLst/>
          </a:prstGeom>
        </p:spPr>
      </p:pic>
    </p:spTree>
    <p:extLst>
      <p:ext uri="{BB962C8B-B14F-4D97-AF65-F5344CB8AC3E}">
        <p14:creationId xmlns:p14="http://schemas.microsoft.com/office/powerpoint/2010/main" val="22180714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8"/>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Hoofdstuk 8 senioren.</a:t>
            </a:r>
            <a:endParaRPr lang="nl-NL" dirty="0"/>
          </a:p>
        </p:txBody>
      </p:sp>
      <p:sp>
        <p:nvSpPr>
          <p:cNvPr id="3" name="Tijdelijke aanduiding voor inhoud 2"/>
          <p:cNvSpPr>
            <a:spLocks noGrp="1"/>
          </p:cNvSpPr>
          <p:nvPr>
            <p:ph idx="1"/>
          </p:nvPr>
        </p:nvSpPr>
        <p:spPr>
          <a:xfrm>
            <a:off x="406400" y="1358900"/>
            <a:ext cx="9486900" cy="5206999"/>
          </a:xfrm>
        </p:spPr>
        <p:txBody>
          <a:bodyPr>
            <a:normAutofit/>
          </a:bodyPr>
          <a:lstStyle/>
          <a:p>
            <a:r>
              <a:rPr lang="nl-NL" sz="2500" dirty="0" smtClean="0"/>
              <a:t>3 inkomensbronnen hebben senioren.</a:t>
            </a:r>
          </a:p>
          <a:p>
            <a:r>
              <a:rPr lang="nl-NL" sz="2500" dirty="0" smtClean="0"/>
              <a:t>AOW (voor iedereen), aanvullend bedrijfspensioen (mensen die in loondienst hebben gewerkt) en opbrengsten uit spaargeld en beleggingen.</a:t>
            </a:r>
          </a:p>
          <a:p>
            <a:r>
              <a:rPr lang="nl-NL" sz="2500" dirty="0" smtClean="0"/>
              <a:t>AOW wordt gefinancierd vanuit het omslagstelsel.</a:t>
            </a:r>
          </a:p>
          <a:p>
            <a:r>
              <a:rPr lang="nl-NL" sz="2500" dirty="0" smtClean="0"/>
              <a:t>Pensioen vanuit kapitaaldekkingsstelsel.</a:t>
            </a:r>
          </a:p>
          <a:p>
            <a:r>
              <a:rPr lang="nl-NL" sz="2500" dirty="0" smtClean="0"/>
              <a:t>Wat is </a:t>
            </a:r>
            <a:r>
              <a:rPr lang="nl-NL" sz="2500" b="1" dirty="0" smtClean="0"/>
              <a:t>omslagstelsel</a:t>
            </a:r>
            <a:r>
              <a:rPr lang="nl-NL" sz="2500" b="1" dirty="0" smtClean="0"/>
              <a:t>?</a:t>
            </a:r>
          </a:p>
          <a:p>
            <a:r>
              <a:rPr lang="nl-NL" sz="2500" dirty="0" smtClean="0"/>
              <a:t>De actieve (werkende)  betalen voor inactieve  (de niet werkende)</a:t>
            </a:r>
            <a:endParaRPr lang="nl-NL" sz="2500" dirty="0" smtClean="0"/>
          </a:p>
          <a:p>
            <a:r>
              <a:rPr lang="nl-NL" sz="2500" dirty="0" smtClean="0"/>
              <a:t>Wat is </a:t>
            </a:r>
            <a:r>
              <a:rPr lang="nl-NL" sz="2500" b="1" dirty="0" smtClean="0"/>
              <a:t>kapitaaldekkingsstelsel</a:t>
            </a:r>
            <a:r>
              <a:rPr lang="nl-NL" sz="2500" dirty="0" smtClean="0"/>
              <a:t>?</a:t>
            </a:r>
          </a:p>
          <a:p>
            <a:r>
              <a:rPr lang="nl-NL" sz="2500" dirty="0" smtClean="0"/>
              <a:t>Je betaald nu voor jezelf voor later.</a:t>
            </a:r>
            <a:endParaRPr lang="nl-NL" sz="2500" dirty="0" smtClean="0"/>
          </a:p>
          <a:p>
            <a:endParaRPr lang="nl-NL" sz="2500" dirty="0" smtClean="0"/>
          </a:p>
          <a:p>
            <a:endParaRPr lang="nl-NL" sz="2500" dirty="0"/>
          </a:p>
        </p:txBody>
      </p:sp>
    </p:spTree>
    <p:extLst>
      <p:ext uri="{BB962C8B-B14F-4D97-AF65-F5344CB8AC3E}">
        <p14:creationId xmlns:p14="http://schemas.microsoft.com/office/powerpoint/2010/main" val="19681071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Omslagstelsel:</a:t>
            </a:r>
            <a:endParaRPr lang="nl-NL" dirty="0"/>
          </a:p>
        </p:txBody>
      </p:sp>
      <p:sp>
        <p:nvSpPr>
          <p:cNvPr id="3" name="Tijdelijke aanduiding voor inhoud 2"/>
          <p:cNvSpPr>
            <a:spLocks noGrp="1"/>
          </p:cNvSpPr>
          <p:nvPr>
            <p:ph idx="1"/>
          </p:nvPr>
        </p:nvSpPr>
        <p:spPr/>
        <p:txBody>
          <a:bodyPr>
            <a:normAutofit/>
          </a:bodyPr>
          <a:lstStyle/>
          <a:p>
            <a:r>
              <a:rPr lang="nl-NL" sz="2500" dirty="0" smtClean="0"/>
              <a:t>AOW: De werkende betalen voor 67 plussers.</a:t>
            </a:r>
          </a:p>
          <a:p>
            <a:r>
              <a:rPr lang="nl-NL" sz="2500" dirty="0" smtClean="0"/>
              <a:t>Wanneer ontstaan er problemen?</a:t>
            </a:r>
          </a:p>
          <a:p>
            <a:r>
              <a:rPr lang="nl-NL" sz="2500" dirty="0" smtClean="0"/>
              <a:t>Te weinig werkende.</a:t>
            </a:r>
          </a:p>
          <a:p>
            <a:r>
              <a:rPr lang="nl-NL" sz="2500" dirty="0" smtClean="0"/>
              <a:t>Te veel niet werkende.</a:t>
            </a:r>
          </a:p>
          <a:p>
            <a:r>
              <a:rPr lang="nl-NL" sz="2500" dirty="0" smtClean="0"/>
              <a:t>Hoe beter de verhouding werkende/niet werkende hoe lager de premie.</a:t>
            </a:r>
          </a:p>
          <a:p>
            <a:r>
              <a:rPr lang="nl-NL" sz="2500" dirty="0" smtClean="0"/>
              <a:t>Hoe slechter de verhouding werkende/niet werkende hoe hoger de premie of hoe lager de uitkering</a:t>
            </a:r>
            <a:r>
              <a:rPr lang="nl-NL" sz="2500" dirty="0" smtClean="0"/>
              <a:t>.</a:t>
            </a:r>
            <a:endParaRPr lang="nl-NL" sz="2500" dirty="0" smtClean="0"/>
          </a:p>
        </p:txBody>
      </p:sp>
    </p:spTree>
    <p:extLst>
      <p:ext uri="{BB962C8B-B14F-4D97-AF65-F5344CB8AC3E}">
        <p14:creationId xmlns:p14="http://schemas.microsoft.com/office/powerpoint/2010/main" val="41898436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Het bedrijfspensioen.</a:t>
            </a:r>
            <a:endParaRPr lang="nl-NL" dirty="0"/>
          </a:p>
        </p:txBody>
      </p:sp>
      <p:sp>
        <p:nvSpPr>
          <p:cNvPr id="3" name="Tijdelijke aanduiding voor inhoud 2"/>
          <p:cNvSpPr>
            <a:spLocks noGrp="1"/>
          </p:cNvSpPr>
          <p:nvPr>
            <p:ph idx="1"/>
          </p:nvPr>
        </p:nvSpPr>
        <p:spPr/>
        <p:txBody>
          <a:bodyPr>
            <a:normAutofit fontScale="92500" lnSpcReduction="20000"/>
          </a:bodyPr>
          <a:lstStyle/>
          <a:p>
            <a:r>
              <a:rPr lang="nl-NL" sz="2500" dirty="0" smtClean="0"/>
              <a:t>Kapitaaldekkingsstelsel: waarom?</a:t>
            </a:r>
          </a:p>
          <a:p>
            <a:r>
              <a:rPr lang="nl-NL" sz="2500" dirty="0" smtClean="0"/>
              <a:t>Spaart je pensioen bij een pensioenfonds, die belegd jou geld in aandelen en obligaties.</a:t>
            </a:r>
          </a:p>
          <a:p>
            <a:r>
              <a:rPr lang="nl-NL" sz="2500" dirty="0" smtClean="0"/>
              <a:t>Aandelen: risicovoller, maar kan ook meer opleveren.</a:t>
            </a:r>
          </a:p>
          <a:p>
            <a:r>
              <a:rPr lang="nl-NL" sz="2500" dirty="0" smtClean="0"/>
              <a:t>2 soorten pensioenen</a:t>
            </a:r>
          </a:p>
          <a:p>
            <a:r>
              <a:rPr lang="nl-NL" sz="2500" dirty="0" smtClean="0"/>
              <a:t>Een waardevast en welvaartsvast pensioen.</a:t>
            </a:r>
          </a:p>
          <a:p>
            <a:r>
              <a:rPr lang="nl-NL" sz="2500" b="1" dirty="0" smtClean="0"/>
              <a:t>Waardevast</a:t>
            </a:r>
            <a:r>
              <a:rPr lang="nl-NL" sz="2500" dirty="0" smtClean="0"/>
              <a:t> stijgt/daalt het pensioen met het inflatiepercentage</a:t>
            </a:r>
            <a:r>
              <a:rPr lang="nl-NL" sz="2500" dirty="0" smtClean="0"/>
              <a:t>. (kan je altijd even veel kopen)</a:t>
            </a:r>
            <a:endParaRPr lang="nl-NL" sz="2500" dirty="0" smtClean="0"/>
          </a:p>
          <a:p>
            <a:r>
              <a:rPr lang="nl-NL" sz="2500" b="1" dirty="0" smtClean="0"/>
              <a:t>Welvaartsvast</a:t>
            </a:r>
            <a:r>
              <a:rPr lang="nl-NL" sz="2500" dirty="0" smtClean="0"/>
              <a:t> stijgt/daalt met het percentage van de cao-lonen</a:t>
            </a:r>
            <a:r>
              <a:rPr lang="nl-NL" sz="2500" dirty="0" smtClean="0"/>
              <a:t>. (kan je net zoveel kopen als de rest van de bevolking)</a:t>
            </a:r>
            <a:endParaRPr lang="nl-NL" sz="2500" dirty="0" smtClean="0"/>
          </a:p>
          <a:p>
            <a:endParaRPr lang="nl-NL" sz="2500" dirty="0" smtClean="0"/>
          </a:p>
          <a:p>
            <a:endParaRPr lang="nl-NL" sz="2500" dirty="0"/>
          </a:p>
        </p:txBody>
      </p:sp>
    </p:spTree>
    <p:extLst>
      <p:ext uri="{BB962C8B-B14F-4D97-AF65-F5344CB8AC3E}">
        <p14:creationId xmlns:p14="http://schemas.microsoft.com/office/powerpoint/2010/main" val="17308046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Naast pensioen kan je ook belegen in aandelen of obligaties.</a:t>
            </a:r>
            <a:endParaRPr lang="nl-NL" dirty="0"/>
          </a:p>
        </p:txBody>
      </p:sp>
      <p:sp>
        <p:nvSpPr>
          <p:cNvPr id="3" name="Tijdelijke aanduiding voor inhoud 2"/>
          <p:cNvSpPr>
            <a:spLocks noGrp="1"/>
          </p:cNvSpPr>
          <p:nvPr>
            <p:ph idx="1"/>
          </p:nvPr>
        </p:nvSpPr>
        <p:spPr/>
        <p:txBody>
          <a:bodyPr>
            <a:normAutofit/>
          </a:bodyPr>
          <a:lstStyle/>
          <a:p>
            <a:r>
              <a:rPr lang="nl-NL" sz="2500" dirty="0" smtClean="0"/>
              <a:t>Aandelen was risicovoller, maar kan ook meer opleveren.</a:t>
            </a:r>
          </a:p>
          <a:p>
            <a:r>
              <a:rPr lang="nl-NL" sz="2500" dirty="0" smtClean="0"/>
              <a:t>Dividend: beloning voor aandelen.</a:t>
            </a:r>
          </a:p>
          <a:p>
            <a:r>
              <a:rPr lang="nl-NL" sz="2500" dirty="0" smtClean="0"/>
              <a:t>Rendement = dividend +- stijging van de aandelenkoers</a:t>
            </a:r>
            <a:r>
              <a:rPr lang="nl-NL" sz="2500" dirty="0" smtClean="0"/>
              <a:t>.</a:t>
            </a:r>
          </a:p>
          <a:p>
            <a:r>
              <a:rPr lang="nl-NL" sz="2500" dirty="0" smtClean="0"/>
              <a:t>Rendement kan zodoende ook negatief zijn.</a:t>
            </a:r>
            <a:endParaRPr lang="nl-NL" sz="2500" dirty="0" smtClean="0"/>
          </a:p>
        </p:txBody>
      </p:sp>
    </p:spTree>
    <p:extLst>
      <p:ext uri="{BB962C8B-B14F-4D97-AF65-F5344CB8AC3E}">
        <p14:creationId xmlns:p14="http://schemas.microsoft.com/office/powerpoint/2010/main" val="10629563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Hoofdstuk 9 ruilen tussen generaties.</a:t>
            </a:r>
            <a:endParaRPr lang="nl-NL" dirty="0"/>
          </a:p>
        </p:txBody>
      </p:sp>
      <p:sp>
        <p:nvSpPr>
          <p:cNvPr id="3" name="Tijdelijke aanduiding voor inhoud 2"/>
          <p:cNvSpPr>
            <a:spLocks noGrp="1"/>
          </p:cNvSpPr>
          <p:nvPr>
            <p:ph idx="1"/>
          </p:nvPr>
        </p:nvSpPr>
        <p:spPr/>
        <p:txBody>
          <a:bodyPr>
            <a:normAutofit fontScale="92500" lnSpcReduction="10000"/>
          </a:bodyPr>
          <a:lstStyle/>
          <a:p>
            <a:r>
              <a:rPr lang="nl-NL" sz="2500" dirty="0" smtClean="0"/>
              <a:t>Bladzijde 70, figuur 9.1 wat wordt hiermee bedoeld?</a:t>
            </a:r>
          </a:p>
          <a:p>
            <a:r>
              <a:rPr lang="nl-NL" sz="2500" dirty="0" smtClean="0"/>
              <a:t>Vanaf dat je geboren bent totdat je overlijdt consumeer je, daarentegen je inkomen verdien je tussen 25 en 65 (67 inmiddels).</a:t>
            </a:r>
          </a:p>
          <a:p>
            <a:r>
              <a:rPr lang="nl-NL" sz="2500" dirty="0" smtClean="0"/>
              <a:t>De werkende betalen dus voor niet werkende. Namelijk de werkende betalen voor de jeugd (je ouders betalen jou consumptie totdat je zelf geld gaat verdienen) en betalen de AOW voor de 67 plussers.</a:t>
            </a:r>
          </a:p>
          <a:p>
            <a:r>
              <a:rPr lang="nl-NL" sz="2500" dirty="0" smtClean="0"/>
              <a:t>Zelfs je pensioen is ruilen tussen generaties tenslotte, wanneer je werkt, spaar je voorzelf wanneer je ouder bent</a:t>
            </a:r>
            <a:endParaRPr lang="nl-NL" sz="2500" dirty="0"/>
          </a:p>
        </p:txBody>
      </p:sp>
    </p:spTree>
    <p:extLst>
      <p:ext uri="{BB962C8B-B14F-4D97-AF65-F5344CB8AC3E}">
        <p14:creationId xmlns:p14="http://schemas.microsoft.com/office/powerpoint/2010/main" val="17822481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397934" y="241300"/>
            <a:ext cx="8596668" cy="1320800"/>
          </a:xfrm>
        </p:spPr>
        <p:txBody>
          <a:bodyPr/>
          <a:lstStyle/>
          <a:p>
            <a:r>
              <a:rPr lang="nl-NL" dirty="0" smtClean="0"/>
              <a:t>Lees hoofdstuk 9 t/m opgave 9.4</a:t>
            </a:r>
            <a:endParaRPr lang="nl-NL" dirty="0"/>
          </a:p>
        </p:txBody>
      </p:sp>
      <p:sp>
        <p:nvSpPr>
          <p:cNvPr id="3" name="Tijdelijke aanduiding voor inhoud 2"/>
          <p:cNvSpPr>
            <a:spLocks noGrp="1"/>
          </p:cNvSpPr>
          <p:nvPr>
            <p:ph idx="1"/>
          </p:nvPr>
        </p:nvSpPr>
        <p:spPr>
          <a:xfrm>
            <a:off x="218942" y="1339403"/>
            <a:ext cx="7340958" cy="4829577"/>
          </a:xfrm>
        </p:spPr>
        <p:txBody>
          <a:bodyPr>
            <a:normAutofit/>
          </a:bodyPr>
          <a:lstStyle/>
          <a:p>
            <a:r>
              <a:rPr lang="nl-NL" sz="2500" dirty="0" smtClean="0"/>
              <a:t>Maak opdracht 9.1 t/m 9.4</a:t>
            </a:r>
          </a:p>
          <a:p>
            <a:r>
              <a:rPr lang="nl-NL" sz="2500" dirty="0" smtClean="0"/>
              <a:t>Het is aardig wat leeswerk</a:t>
            </a:r>
          </a:p>
          <a:p>
            <a:r>
              <a:rPr lang="nl-NL" sz="2500" dirty="0" smtClean="0"/>
              <a:t>HW = t/m 9.7</a:t>
            </a:r>
          </a:p>
          <a:p>
            <a:r>
              <a:rPr lang="nl-NL" sz="2500" dirty="0" smtClean="0"/>
              <a:t>15 </a:t>
            </a:r>
            <a:r>
              <a:rPr lang="nl-NL" sz="2500" dirty="0" smtClean="0"/>
              <a:t>minuten de tijd. </a:t>
            </a:r>
          </a:p>
          <a:p>
            <a:r>
              <a:rPr lang="nl-NL" sz="2500" dirty="0" smtClean="0"/>
              <a:t>Na 6 minuten mag je overleggen, ik geef dit aan.</a:t>
            </a:r>
            <a:endParaRPr lang="nl-NL" sz="2500" dirty="0"/>
          </a:p>
        </p:txBody>
      </p:sp>
      <p:sp>
        <p:nvSpPr>
          <p:cNvPr id="4" name="Ovaal 3"/>
          <p:cNvSpPr/>
          <p:nvPr/>
        </p:nvSpPr>
        <p:spPr>
          <a:xfrm>
            <a:off x="7559899" y="2627300"/>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5" name="Ovaal 4"/>
          <p:cNvSpPr/>
          <p:nvPr/>
        </p:nvSpPr>
        <p:spPr>
          <a:xfrm>
            <a:off x="7559899" y="2627300"/>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2</a:t>
            </a:r>
          </a:p>
        </p:txBody>
      </p:sp>
      <p:sp>
        <p:nvSpPr>
          <p:cNvPr id="6" name="Ovaal 5"/>
          <p:cNvSpPr/>
          <p:nvPr/>
        </p:nvSpPr>
        <p:spPr>
          <a:xfrm>
            <a:off x="7559899" y="2627299"/>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3</a:t>
            </a:r>
          </a:p>
        </p:txBody>
      </p:sp>
      <p:sp>
        <p:nvSpPr>
          <p:cNvPr id="7" name="Ovaal 6"/>
          <p:cNvSpPr/>
          <p:nvPr/>
        </p:nvSpPr>
        <p:spPr>
          <a:xfrm>
            <a:off x="7559899" y="2627298"/>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4</a:t>
            </a:r>
          </a:p>
        </p:txBody>
      </p:sp>
      <p:sp>
        <p:nvSpPr>
          <p:cNvPr id="8" name="Ovaal 7"/>
          <p:cNvSpPr/>
          <p:nvPr/>
        </p:nvSpPr>
        <p:spPr>
          <a:xfrm>
            <a:off x="7559899" y="2627297"/>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5</a:t>
            </a:r>
          </a:p>
        </p:txBody>
      </p:sp>
      <p:sp>
        <p:nvSpPr>
          <p:cNvPr id="9" name="Ovaal 8"/>
          <p:cNvSpPr/>
          <p:nvPr/>
        </p:nvSpPr>
        <p:spPr>
          <a:xfrm>
            <a:off x="7559899" y="2627297"/>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6</a:t>
            </a:r>
          </a:p>
        </p:txBody>
      </p:sp>
      <p:sp>
        <p:nvSpPr>
          <p:cNvPr id="10" name="Ovaal 9"/>
          <p:cNvSpPr/>
          <p:nvPr/>
        </p:nvSpPr>
        <p:spPr>
          <a:xfrm>
            <a:off x="7559899" y="2627297"/>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7</a:t>
            </a:r>
          </a:p>
        </p:txBody>
      </p:sp>
      <p:sp>
        <p:nvSpPr>
          <p:cNvPr id="11" name="Ovaal 10"/>
          <p:cNvSpPr/>
          <p:nvPr/>
        </p:nvSpPr>
        <p:spPr>
          <a:xfrm>
            <a:off x="7559899" y="2627296"/>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8</a:t>
            </a:r>
          </a:p>
        </p:txBody>
      </p:sp>
      <p:sp>
        <p:nvSpPr>
          <p:cNvPr id="12" name="Ovaal 11"/>
          <p:cNvSpPr/>
          <p:nvPr/>
        </p:nvSpPr>
        <p:spPr>
          <a:xfrm>
            <a:off x="7559899" y="2627295"/>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9</a:t>
            </a:r>
          </a:p>
        </p:txBody>
      </p:sp>
      <p:sp>
        <p:nvSpPr>
          <p:cNvPr id="13" name="Ovaal 12"/>
          <p:cNvSpPr/>
          <p:nvPr/>
        </p:nvSpPr>
        <p:spPr>
          <a:xfrm>
            <a:off x="7559899" y="2627294"/>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10</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4" name="Ovaal 13"/>
          <p:cNvSpPr/>
          <p:nvPr/>
        </p:nvSpPr>
        <p:spPr>
          <a:xfrm>
            <a:off x="7559899" y="2627294"/>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11</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5" name="Ovaal 14"/>
          <p:cNvSpPr/>
          <p:nvPr/>
        </p:nvSpPr>
        <p:spPr>
          <a:xfrm>
            <a:off x="7559898" y="2627293"/>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12</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6" name="Ovaal 15"/>
          <p:cNvSpPr/>
          <p:nvPr/>
        </p:nvSpPr>
        <p:spPr>
          <a:xfrm>
            <a:off x="7559897" y="2627286"/>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13</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7" name="Ovaal 16"/>
          <p:cNvSpPr/>
          <p:nvPr/>
        </p:nvSpPr>
        <p:spPr>
          <a:xfrm>
            <a:off x="7559895" y="2627286"/>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14</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8" name="Ovaal 17"/>
          <p:cNvSpPr/>
          <p:nvPr/>
        </p:nvSpPr>
        <p:spPr>
          <a:xfrm>
            <a:off x="7559895" y="2627272"/>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15</a:t>
            </a:r>
            <a:endParaRPr lang="nl-NL" sz="12000" dirty="0">
              <a:ln w="0"/>
              <a:solidFill>
                <a:schemeClr val="tx1"/>
              </a:solidFill>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14865738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heel(1)">
                                      <p:cBhvr>
                                        <p:cTn id="7" dur="59000"/>
                                        <p:tgtEl>
                                          <p:spTgt spid="4"/>
                                        </p:tgtEl>
                                      </p:cBhvr>
                                    </p:animEffect>
                                  </p:childTnLst>
                                </p:cTn>
                              </p:par>
                            </p:childTnLst>
                          </p:cTn>
                        </p:par>
                        <p:par>
                          <p:cTn id="8" fill="hold">
                            <p:stCondLst>
                              <p:cond delay="59000"/>
                            </p:stCondLst>
                            <p:childTnLst>
                              <p:par>
                                <p:cTn id="9" presetID="21" presetClass="entr" presetSubtype="1" fill="hold" grpId="0" nodeType="after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wheel(1)">
                                      <p:cBhvr>
                                        <p:cTn id="11" dur="59000"/>
                                        <p:tgtEl>
                                          <p:spTgt spid="5"/>
                                        </p:tgtEl>
                                      </p:cBhvr>
                                    </p:animEffect>
                                  </p:childTnLst>
                                </p:cTn>
                              </p:par>
                            </p:childTnLst>
                          </p:cTn>
                        </p:par>
                        <p:par>
                          <p:cTn id="12" fill="hold">
                            <p:stCondLst>
                              <p:cond delay="118000"/>
                            </p:stCondLst>
                            <p:childTnLst>
                              <p:par>
                                <p:cTn id="13" presetID="21" presetClass="entr" presetSubtype="1" fill="hold" grpId="0" nodeType="after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wheel(1)">
                                      <p:cBhvr>
                                        <p:cTn id="15" dur="59000"/>
                                        <p:tgtEl>
                                          <p:spTgt spid="6"/>
                                        </p:tgtEl>
                                      </p:cBhvr>
                                    </p:animEffect>
                                  </p:childTnLst>
                                </p:cTn>
                              </p:par>
                            </p:childTnLst>
                          </p:cTn>
                        </p:par>
                        <p:par>
                          <p:cTn id="16" fill="hold">
                            <p:stCondLst>
                              <p:cond delay="177000"/>
                            </p:stCondLst>
                            <p:childTnLst>
                              <p:par>
                                <p:cTn id="17" presetID="21" presetClass="entr" presetSubtype="1" fill="hold" grpId="0" nodeType="afterEffect">
                                  <p:stCondLst>
                                    <p:cond delay="0"/>
                                  </p:stCondLst>
                                  <p:childTnLst>
                                    <p:set>
                                      <p:cBhvr>
                                        <p:cTn id="18" dur="1" fill="hold">
                                          <p:stCondLst>
                                            <p:cond delay="0"/>
                                          </p:stCondLst>
                                        </p:cTn>
                                        <p:tgtEl>
                                          <p:spTgt spid="7"/>
                                        </p:tgtEl>
                                        <p:attrNameLst>
                                          <p:attrName>style.visibility</p:attrName>
                                        </p:attrNameLst>
                                      </p:cBhvr>
                                      <p:to>
                                        <p:strVal val="visible"/>
                                      </p:to>
                                    </p:set>
                                    <p:animEffect transition="in" filter="wheel(1)">
                                      <p:cBhvr>
                                        <p:cTn id="19" dur="59000"/>
                                        <p:tgtEl>
                                          <p:spTgt spid="7"/>
                                        </p:tgtEl>
                                      </p:cBhvr>
                                    </p:animEffect>
                                  </p:childTnLst>
                                </p:cTn>
                              </p:par>
                            </p:childTnLst>
                          </p:cTn>
                        </p:par>
                        <p:par>
                          <p:cTn id="20" fill="hold">
                            <p:stCondLst>
                              <p:cond delay="236000"/>
                            </p:stCondLst>
                            <p:childTnLst>
                              <p:par>
                                <p:cTn id="21" presetID="21" presetClass="entr" presetSubtype="1" fill="hold" grpId="0" nodeType="afterEffect">
                                  <p:stCondLst>
                                    <p:cond delay="0"/>
                                  </p:stCondLst>
                                  <p:childTnLst>
                                    <p:set>
                                      <p:cBhvr>
                                        <p:cTn id="22" dur="1" fill="hold">
                                          <p:stCondLst>
                                            <p:cond delay="0"/>
                                          </p:stCondLst>
                                        </p:cTn>
                                        <p:tgtEl>
                                          <p:spTgt spid="8"/>
                                        </p:tgtEl>
                                        <p:attrNameLst>
                                          <p:attrName>style.visibility</p:attrName>
                                        </p:attrNameLst>
                                      </p:cBhvr>
                                      <p:to>
                                        <p:strVal val="visible"/>
                                      </p:to>
                                    </p:set>
                                    <p:animEffect transition="in" filter="wheel(1)">
                                      <p:cBhvr>
                                        <p:cTn id="23" dur="59000"/>
                                        <p:tgtEl>
                                          <p:spTgt spid="8"/>
                                        </p:tgtEl>
                                      </p:cBhvr>
                                    </p:animEffect>
                                  </p:childTnLst>
                                </p:cTn>
                              </p:par>
                            </p:childTnLst>
                          </p:cTn>
                        </p:par>
                        <p:par>
                          <p:cTn id="24" fill="hold">
                            <p:stCondLst>
                              <p:cond delay="295000"/>
                            </p:stCondLst>
                            <p:childTnLst>
                              <p:par>
                                <p:cTn id="25" presetID="21" presetClass="entr" presetSubtype="1" fill="hold" grpId="0" nodeType="after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wheel(1)">
                                      <p:cBhvr>
                                        <p:cTn id="27" dur="59000"/>
                                        <p:tgtEl>
                                          <p:spTgt spid="9"/>
                                        </p:tgtEl>
                                      </p:cBhvr>
                                    </p:animEffect>
                                  </p:childTnLst>
                                </p:cTn>
                              </p:par>
                            </p:childTnLst>
                          </p:cTn>
                        </p:par>
                        <p:par>
                          <p:cTn id="28" fill="hold">
                            <p:stCondLst>
                              <p:cond delay="354000"/>
                            </p:stCondLst>
                            <p:childTnLst>
                              <p:par>
                                <p:cTn id="29" presetID="21" presetClass="entr" presetSubtype="1" fill="hold" grpId="0" nodeType="afterEffect">
                                  <p:stCondLst>
                                    <p:cond delay="0"/>
                                  </p:stCondLst>
                                  <p:childTnLst>
                                    <p:set>
                                      <p:cBhvr>
                                        <p:cTn id="30" dur="1" fill="hold">
                                          <p:stCondLst>
                                            <p:cond delay="0"/>
                                          </p:stCondLst>
                                        </p:cTn>
                                        <p:tgtEl>
                                          <p:spTgt spid="10"/>
                                        </p:tgtEl>
                                        <p:attrNameLst>
                                          <p:attrName>style.visibility</p:attrName>
                                        </p:attrNameLst>
                                      </p:cBhvr>
                                      <p:to>
                                        <p:strVal val="visible"/>
                                      </p:to>
                                    </p:set>
                                    <p:animEffect transition="in" filter="wheel(1)">
                                      <p:cBhvr>
                                        <p:cTn id="31" dur="59000"/>
                                        <p:tgtEl>
                                          <p:spTgt spid="10"/>
                                        </p:tgtEl>
                                      </p:cBhvr>
                                    </p:animEffect>
                                  </p:childTnLst>
                                </p:cTn>
                              </p:par>
                            </p:childTnLst>
                          </p:cTn>
                        </p:par>
                        <p:par>
                          <p:cTn id="32" fill="hold">
                            <p:stCondLst>
                              <p:cond delay="413000"/>
                            </p:stCondLst>
                            <p:childTnLst>
                              <p:par>
                                <p:cTn id="33" presetID="21" presetClass="entr" presetSubtype="1" fill="hold" grpId="0" nodeType="afterEffect">
                                  <p:stCondLst>
                                    <p:cond delay="0"/>
                                  </p:stCondLst>
                                  <p:childTnLst>
                                    <p:set>
                                      <p:cBhvr>
                                        <p:cTn id="34" dur="1" fill="hold">
                                          <p:stCondLst>
                                            <p:cond delay="0"/>
                                          </p:stCondLst>
                                        </p:cTn>
                                        <p:tgtEl>
                                          <p:spTgt spid="11"/>
                                        </p:tgtEl>
                                        <p:attrNameLst>
                                          <p:attrName>style.visibility</p:attrName>
                                        </p:attrNameLst>
                                      </p:cBhvr>
                                      <p:to>
                                        <p:strVal val="visible"/>
                                      </p:to>
                                    </p:set>
                                    <p:animEffect transition="in" filter="wheel(1)">
                                      <p:cBhvr>
                                        <p:cTn id="35" dur="59000"/>
                                        <p:tgtEl>
                                          <p:spTgt spid="11"/>
                                        </p:tgtEl>
                                      </p:cBhvr>
                                    </p:animEffect>
                                  </p:childTnLst>
                                </p:cTn>
                              </p:par>
                            </p:childTnLst>
                          </p:cTn>
                        </p:par>
                        <p:par>
                          <p:cTn id="36" fill="hold">
                            <p:stCondLst>
                              <p:cond delay="472000"/>
                            </p:stCondLst>
                            <p:childTnLst>
                              <p:par>
                                <p:cTn id="37" presetID="21" presetClass="entr" presetSubtype="1" fill="hold" grpId="0" nodeType="afterEffect">
                                  <p:stCondLst>
                                    <p:cond delay="0"/>
                                  </p:stCondLst>
                                  <p:childTnLst>
                                    <p:set>
                                      <p:cBhvr>
                                        <p:cTn id="38" dur="1" fill="hold">
                                          <p:stCondLst>
                                            <p:cond delay="0"/>
                                          </p:stCondLst>
                                        </p:cTn>
                                        <p:tgtEl>
                                          <p:spTgt spid="12"/>
                                        </p:tgtEl>
                                        <p:attrNameLst>
                                          <p:attrName>style.visibility</p:attrName>
                                        </p:attrNameLst>
                                      </p:cBhvr>
                                      <p:to>
                                        <p:strVal val="visible"/>
                                      </p:to>
                                    </p:set>
                                    <p:animEffect transition="in" filter="wheel(1)">
                                      <p:cBhvr>
                                        <p:cTn id="39" dur="59000"/>
                                        <p:tgtEl>
                                          <p:spTgt spid="12"/>
                                        </p:tgtEl>
                                      </p:cBhvr>
                                    </p:animEffect>
                                  </p:childTnLst>
                                </p:cTn>
                              </p:par>
                            </p:childTnLst>
                          </p:cTn>
                        </p:par>
                        <p:par>
                          <p:cTn id="40" fill="hold">
                            <p:stCondLst>
                              <p:cond delay="531000"/>
                            </p:stCondLst>
                            <p:childTnLst>
                              <p:par>
                                <p:cTn id="41" presetID="21" presetClass="entr" presetSubtype="1" fill="hold" grpId="0" nodeType="afterEffect">
                                  <p:stCondLst>
                                    <p:cond delay="0"/>
                                  </p:stCondLst>
                                  <p:childTnLst>
                                    <p:set>
                                      <p:cBhvr>
                                        <p:cTn id="42" dur="1" fill="hold">
                                          <p:stCondLst>
                                            <p:cond delay="0"/>
                                          </p:stCondLst>
                                        </p:cTn>
                                        <p:tgtEl>
                                          <p:spTgt spid="13"/>
                                        </p:tgtEl>
                                        <p:attrNameLst>
                                          <p:attrName>style.visibility</p:attrName>
                                        </p:attrNameLst>
                                      </p:cBhvr>
                                      <p:to>
                                        <p:strVal val="visible"/>
                                      </p:to>
                                    </p:set>
                                    <p:animEffect transition="in" filter="wheel(1)">
                                      <p:cBhvr>
                                        <p:cTn id="43" dur="59000"/>
                                        <p:tgtEl>
                                          <p:spTgt spid="13"/>
                                        </p:tgtEl>
                                      </p:cBhvr>
                                    </p:animEffect>
                                  </p:childTnLst>
                                </p:cTn>
                              </p:par>
                            </p:childTnLst>
                          </p:cTn>
                        </p:par>
                        <p:par>
                          <p:cTn id="44" fill="hold">
                            <p:stCondLst>
                              <p:cond delay="590000"/>
                            </p:stCondLst>
                            <p:childTnLst>
                              <p:par>
                                <p:cTn id="45" presetID="21" presetClass="entr" presetSubtype="1" fill="hold" grpId="0" nodeType="afterEffect">
                                  <p:stCondLst>
                                    <p:cond delay="0"/>
                                  </p:stCondLst>
                                  <p:childTnLst>
                                    <p:set>
                                      <p:cBhvr>
                                        <p:cTn id="46" dur="1" fill="hold">
                                          <p:stCondLst>
                                            <p:cond delay="0"/>
                                          </p:stCondLst>
                                        </p:cTn>
                                        <p:tgtEl>
                                          <p:spTgt spid="14"/>
                                        </p:tgtEl>
                                        <p:attrNameLst>
                                          <p:attrName>style.visibility</p:attrName>
                                        </p:attrNameLst>
                                      </p:cBhvr>
                                      <p:to>
                                        <p:strVal val="visible"/>
                                      </p:to>
                                    </p:set>
                                    <p:animEffect transition="in" filter="wheel(1)">
                                      <p:cBhvr>
                                        <p:cTn id="47" dur="59000"/>
                                        <p:tgtEl>
                                          <p:spTgt spid="14"/>
                                        </p:tgtEl>
                                      </p:cBhvr>
                                    </p:animEffect>
                                  </p:childTnLst>
                                </p:cTn>
                              </p:par>
                            </p:childTnLst>
                          </p:cTn>
                        </p:par>
                        <p:par>
                          <p:cTn id="48" fill="hold">
                            <p:stCondLst>
                              <p:cond delay="649000"/>
                            </p:stCondLst>
                            <p:childTnLst>
                              <p:par>
                                <p:cTn id="49" presetID="21" presetClass="entr" presetSubtype="1" fill="hold" grpId="0" nodeType="afterEffect">
                                  <p:stCondLst>
                                    <p:cond delay="0"/>
                                  </p:stCondLst>
                                  <p:childTnLst>
                                    <p:set>
                                      <p:cBhvr>
                                        <p:cTn id="50" dur="1" fill="hold">
                                          <p:stCondLst>
                                            <p:cond delay="0"/>
                                          </p:stCondLst>
                                        </p:cTn>
                                        <p:tgtEl>
                                          <p:spTgt spid="15"/>
                                        </p:tgtEl>
                                        <p:attrNameLst>
                                          <p:attrName>style.visibility</p:attrName>
                                        </p:attrNameLst>
                                      </p:cBhvr>
                                      <p:to>
                                        <p:strVal val="visible"/>
                                      </p:to>
                                    </p:set>
                                    <p:animEffect transition="in" filter="wheel(1)">
                                      <p:cBhvr>
                                        <p:cTn id="51" dur="59000"/>
                                        <p:tgtEl>
                                          <p:spTgt spid="15"/>
                                        </p:tgtEl>
                                      </p:cBhvr>
                                    </p:animEffect>
                                  </p:childTnLst>
                                </p:cTn>
                              </p:par>
                            </p:childTnLst>
                          </p:cTn>
                        </p:par>
                        <p:par>
                          <p:cTn id="52" fill="hold">
                            <p:stCondLst>
                              <p:cond delay="708000"/>
                            </p:stCondLst>
                            <p:childTnLst>
                              <p:par>
                                <p:cTn id="53" presetID="21" presetClass="entr" presetSubtype="1" fill="hold" grpId="0" nodeType="afterEffect">
                                  <p:stCondLst>
                                    <p:cond delay="0"/>
                                  </p:stCondLst>
                                  <p:childTnLst>
                                    <p:set>
                                      <p:cBhvr>
                                        <p:cTn id="54" dur="1" fill="hold">
                                          <p:stCondLst>
                                            <p:cond delay="0"/>
                                          </p:stCondLst>
                                        </p:cTn>
                                        <p:tgtEl>
                                          <p:spTgt spid="16"/>
                                        </p:tgtEl>
                                        <p:attrNameLst>
                                          <p:attrName>style.visibility</p:attrName>
                                        </p:attrNameLst>
                                      </p:cBhvr>
                                      <p:to>
                                        <p:strVal val="visible"/>
                                      </p:to>
                                    </p:set>
                                    <p:animEffect transition="in" filter="wheel(1)">
                                      <p:cBhvr>
                                        <p:cTn id="55" dur="59000"/>
                                        <p:tgtEl>
                                          <p:spTgt spid="16"/>
                                        </p:tgtEl>
                                      </p:cBhvr>
                                    </p:animEffect>
                                  </p:childTnLst>
                                </p:cTn>
                              </p:par>
                            </p:childTnLst>
                          </p:cTn>
                        </p:par>
                        <p:par>
                          <p:cTn id="56" fill="hold">
                            <p:stCondLst>
                              <p:cond delay="767000"/>
                            </p:stCondLst>
                            <p:childTnLst>
                              <p:par>
                                <p:cTn id="57" presetID="21" presetClass="entr" presetSubtype="1" fill="hold" grpId="0" nodeType="afterEffect">
                                  <p:stCondLst>
                                    <p:cond delay="0"/>
                                  </p:stCondLst>
                                  <p:childTnLst>
                                    <p:set>
                                      <p:cBhvr>
                                        <p:cTn id="58" dur="1" fill="hold">
                                          <p:stCondLst>
                                            <p:cond delay="0"/>
                                          </p:stCondLst>
                                        </p:cTn>
                                        <p:tgtEl>
                                          <p:spTgt spid="17"/>
                                        </p:tgtEl>
                                        <p:attrNameLst>
                                          <p:attrName>style.visibility</p:attrName>
                                        </p:attrNameLst>
                                      </p:cBhvr>
                                      <p:to>
                                        <p:strVal val="visible"/>
                                      </p:to>
                                    </p:set>
                                    <p:animEffect transition="in" filter="wheel(1)">
                                      <p:cBhvr>
                                        <p:cTn id="59" dur="59000"/>
                                        <p:tgtEl>
                                          <p:spTgt spid="17"/>
                                        </p:tgtEl>
                                      </p:cBhvr>
                                    </p:animEffect>
                                  </p:childTnLst>
                                </p:cTn>
                              </p:par>
                            </p:childTnLst>
                          </p:cTn>
                        </p:par>
                        <p:par>
                          <p:cTn id="60" fill="hold">
                            <p:stCondLst>
                              <p:cond delay="826000"/>
                            </p:stCondLst>
                            <p:childTnLst>
                              <p:par>
                                <p:cTn id="61" presetID="21" presetClass="entr" presetSubtype="1" fill="hold" grpId="0" nodeType="afterEffect">
                                  <p:stCondLst>
                                    <p:cond delay="0"/>
                                  </p:stCondLst>
                                  <p:childTnLst>
                                    <p:set>
                                      <p:cBhvr>
                                        <p:cTn id="62" dur="1" fill="hold">
                                          <p:stCondLst>
                                            <p:cond delay="0"/>
                                          </p:stCondLst>
                                        </p:cTn>
                                        <p:tgtEl>
                                          <p:spTgt spid="18"/>
                                        </p:tgtEl>
                                        <p:attrNameLst>
                                          <p:attrName>style.visibility</p:attrName>
                                        </p:attrNameLst>
                                      </p:cBhvr>
                                      <p:to>
                                        <p:strVal val="visible"/>
                                      </p:to>
                                    </p:set>
                                    <p:animEffect transition="in" filter="wheel(1)">
                                      <p:cBhvr>
                                        <p:cTn id="63" dur="590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P spid="9" grpId="0" animBg="1"/>
      <p:bldP spid="10" grpId="0" animBg="1"/>
      <p:bldP spid="11" grpId="0" animBg="1"/>
      <p:bldP spid="12" grpId="0" animBg="1"/>
      <p:bldP spid="13" grpId="0" animBg="1"/>
      <p:bldP spid="14" grpId="0" animBg="1"/>
      <p:bldP spid="15" grpId="0" animBg="1"/>
      <p:bldP spid="16" grpId="0" animBg="1"/>
      <p:bldP spid="17" grpId="0" animBg="1"/>
      <p:bldP spid="18"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Hoofdstuk 8 senioren.</a:t>
            </a:r>
            <a:endParaRPr lang="nl-NL" dirty="0"/>
          </a:p>
        </p:txBody>
      </p:sp>
      <p:sp>
        <p:nvSpPr>
          <p:cNvPr id="3" name="Tijdelijke aanduiding voor inhoud 2"/>
          <p:cNvSpPr>
            <a:spLocks noGrp="1"/>
          </p:cNvSpPr>
          <p:nvPr>
            <p:ph idx="1"/>
          </p:nvPr>
        </p:nvSpPr>
        <p:spPr>
          <a:xfrm>
            <a:off x="406400" y="1358900"/>
            <a:ext cx="9486900" cy="5206999"/>
          </a:xfrm>
        </p:spPr>
        <p:txBody>
          <a:bodyPr>
            <a:normAutofit/>
          </a:bodyPr>
          <a:lstStyle/>
          <a:p>
            <a:r>
              <a:rPr lang="nl-NL" sz="2500" dirty="0" smtClean="0"/>
              <a:t>3 inkomensbronnen hebben senioren.</a:t>
            </a:r>
          </a:p>
          <a:p>
            <a:r>
              <a:rPr lang="nl-NL" sz="2500" dirty="0" smtClean="0"/>
              <a:t>AOW (voor iedereen), aanvullend bedrijfspensioen (mensen die in loondienst hebben gewerkt) en opbrengsten uit spaargeld en beleggingen.</a:t>
            </a:r>
          </a:p>
          <a:p>
            <a:r>
              <a:rPr lang="nl-NL" sz="2500" dirty="0" smtClean="0"/>
              <a:t>AOW wordt gefinancierd vanuit het omslagstelsel.</a:t>
            </a:r>
          </a:p>
          <a:p>
            <a:r>
              <a:rPr lang="nl-NL" sz="2500" dirty="0" smtClean="0"/>
              <a:t>Pensioen vanuit kapitaaldekkingsstelsel.</a:t>
            </a:r>
          </a:p>
          <a:p>
            <a:r>
              <a:rPr lang="nl-NL" sz="2500" dirty="0" smtClean="0"/>
              <a:t>Wat is </a:t>
            </a:r>
            <a:r>
              <a:rPr lang="nl-NL" sz="2500" b="1" dirty="0" smtClean="0"/>
              <a:t>omslagstelsel</a:t>
            </a:r>
            <a:r>
              <a:rPr lang="nl-NL" sz="2500" b="1" dirty="0" smtClean="0"/>
              <a:t>?</a:t>
            </a:r>
          </a:p>
          <a:p>
            <a:r>
              <a:rPr lang="nl-NL" sz="2500" dirty="0" smtClean="0"/>
              <a:t>De actieve (werkende)  betalen voor inactieve  (de niet werkende)</a:t>
            </a:r>
            <a:endParaRPr lang="nl-NL" sz="2500" dirty="0" smtClean="0"/>
          </a:p>
          <a:p>
            <a:r>
              <a:rPr lang="nl-NL" sz="2500" dirty="0" smtClean="0"/>
              <a:t>Wat is </a:t>
            </a:r>
            <a:r>
              <a:rPr lang="nl-NL" sz="2500" b="1" dirty="0" smtClean="0"/>
              <a:t>kapitaaldekkingsstelsel</a:t>
            </a:r>
            <a:r>
              <a:rPr lang="nl-NL" sz="2500" dirty="0" smtClean="0"/>
              <a:t>?</a:t>
            </a:r>
          </a:p>
          <a:p>
            <a:r>
              <a:rPr lang="nl-NL" sz="2500" dirty="0" smtClean="0"/>
              <a:t>Je betaald nu voor jezelf voor later.</a:t>
            </a:r>
            <a:endParaRPr lang="nl-NL" sz="2500" dirty="0" smtClean="0"/>
          </a:p>
          <a:p>
            <a:endParaRPr lang="nl-NL" sz="2500" dirty="0" smtClean="0"/>
          </a:p>
          <a:p>
            <a:endParaRPr lang="nl-NL" sz="2500" dirty="0"/>
          </a:p>
        </p:txBody>
      </p:sp>
    </p:spTree>
    <p:extLst>
      <p:ext uri="{BB962C8B-B14F-4D97-AF65-F5344CB8AC3E}">
        <p14:creationId xmlns:p14="http://schemas.microsoft.com/office/powerpoint/2010/main" val="16875862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lstStyle/>
          <a:p>
            <a:endParaRPr lang="nl-NL"/>
          </a:p>
        </p:txBody>
      </p:sp>
      <p:pic>
        <p:nvPicPr>
          <p:cNvPr id="4" name="Afbeelding 3"/>
          <p:cNvPicPr>
            <a:picLocks noChangeAspect="1"/>
          </p:cNvPicPr>
          <p:nvPr/>
        </p:nvPicPr>
        <p:blipFill rotWithShape="1">
          <a:blip r:embed="rId2"/>
          <a:srcRect b="83378"/>
          <a:stretch/>
        </p:blipFill>
        <p:spPr>
          <a:xfrm>
            <a:off x="0" y="0"/>
            <a:ext cx="12192000" cy="1094704"/>
          </a:xfrm>
          <a:prstGeom prst="rect">
            <a:avLst/>
          </a:prstGeom>
        </p:spPr>
      </p:pic>
      <p:pic>
        <p:nvPicPr>
          <p:cNvPr id="5" name="Afbeelding 4"/>
          <p:cNvPicPr>
            <a:picLocks noChangeAspect="1"/>
          </p:cNvPicPr>
          <p:nvPr/>
        </p:nvPicPr>
        <p:blipFill rotWithShape="1">
          <a:blip r:embed="rId2"/>
          <a:srcRect b="76143"/>
          <a:stretch/>
        </p:blipFill>
        <p:spPr>
          <a:xfrm>
            <a:off x="0" y="0"/>
            <a:ext cx="12192000" cy="1571223"/>
          </a:xfrm>
          <a:prstGeom prst="rect">
            <a:avLst/>
          </a:prstGeom>
        </p:spPr>
      </p:pic>
      <p:pic>
        <p:nvPicPr>
          <p:cNvPr id="6" name="Afbeelding 5"/>
          <p:cNvPicPr>
            <a:picLocks noChangeAspect="1"/>
          </p:cNvPicPr>
          <p:nvPr/>
        </p:nvPicPr>
        <p:blipFill rotWithShape="1">
          <a:blip r:embed="rId2"/>
          <a:srcRect b="70081"/>
          <a:stretch/>
        </p:blipFill>
        <p:spPr>
          <a:xfrm>
            <a:off x="0" y="0"/>
            <a:ext cx="12192000" cy="1970468"/>
          </a:xfrm>
          <a:prstGeom prst="rect">
            <a:avLst/>
          </a:prstGeom>
        </p:spPr>
      </p:pic>
      <p:pic>
        <p:nvPicPr>
          <p:cNvPr id="7" name="Afbeelding 6"/>
          <p:cNvPicPr>
            <a:picLocks noChangeAspect="1"/>
          </p:cNvPicPr>
          <p:nvPr/>
        </p:nvPicPr>
        <p:blipFill rotWithShape="1">
          <a:blip r:embed="rId2"/>
          <a:srcRect b="58935"/>
          <a:stretch/>
        </p:blipFill>
        <p:spPr>
          <a:xfrm>
            <a:off x="0" y="0"/>
            <a:ext cx="12192000" cy="2704563"/>
          </a:xfrm>
          <a:prstGeom prst="rect">
            <a:avLst/>
          </a:prstGeom>
        </p:spPr>
      </p:pic>
      <p:pic>
        <p:nvPicPr>
          <p:cNvPr id="8" name="Afbeelding 7"/>
          <p:cNvPicPr>
            <a:picLocks noChangeAspect="1"/>
          </p:cNvPicPr>
          <p:nvPr/>
        </p:nvPicPr>
        <p:blipFill rotWithShape="1">
          <a:blip r:embed="rId2"/>
          <a:srcRect b="42313"/>
          <a:stretch/>
        </p:blipFill>
        <p:spPr>
          <a:xfrm>
            <a:off x="0" y="0"/>
            <a:ext cx="12192000" cy="3799268"/>
          </a:xfrm>
          <a:prstGeom prst="rect">
            <a:avLst/>
          </a:prstGeom>
        </p:spPr>
      </p:pic>
      <p:pic>
        <p:nvPicPr>
          <p:cNvPr id="9" name="Afbeelding 8"/>
          <p:cNvPicPr>
            <a:picLocks noChangeAspect="1"/>
          </p:cNvPicPr>
          <p:nvPr/>
        </p:nvPicPr>
        <p:blipFill rotWithShape="1">
          <a:blip r:embed="rId2"/>
          <a:srcRect b="29016"/>
          <a:stretch/>
        </p:blipFill>
        <p:spPr>
          <a:xfrm>
            <a:off x="0" y="0"/>
            <a:ext cx="12192000" cy="4675031"/>
          </a:xfrm>
          <a:prstGeom prst="rect">
            <a:avLst/>
          </a:prstGeom>
        </p:spPr>
      </p:pic>
      <p:pic>
        <p:nvPicPr>
          <p:cNvPr id="10" name="Afbeelding 9"/>
          <p:cNvPicPr>
            <a:picLocks noChangeAspect="1"/>
          </p:cNvPicPr>
          <p:nvPr/>
        </p:nvPicPr>
        <p:blipFill rotWithShape="1">
          <a:blip r:embed="rId2"/>
          <a:srcRect b="22758"/>
          <a:stretch/>
        </p:blipFill>
        <p:spPr>
          <a:xfrm>
            <a:off x="0" y="0"/>
            <a:ext cx="12192000" cy="5087155"/>
          </a:xfrm>
          <a:prstGeom prst="rect">
            <a:avLst/>
          </a:prstGeom>
        </p:spPr>
      </p:pic>
      <p:pic>
        <p:nvPicPr>
          <p:cNvPr id="11" name="Afbeelding 10"/>
          <p:cNvPicPr>
            <a:picLocks noChangeAspect="1"/>
          </p:cNvPicPr>
          <p:nvPr/>
        </p:nvPicPr>
        <p:blipFill>
          <a:blip r:embed="rId2"/>
          <a:stretch>
            <a:fillRect/>
          </a:stretch>
        </p:blipFill>
        <p:spPr>
          <a:xfrm>
            <a:off x="0" y="0"/>
            <a:ext cx="12192000" cy="6585986"/>
          </a:xfrm>
          <a:prstGeom prst="rect">
            <a:avLst/>
          </a:prstGeom>
        </p:spPr>
      </p:pic>
    </p:spTree>
    <p:extLst>
      <p:ext uri="{BB962C8B-B14F-4D97-AF65-F5344CB8AC3E}">
        <p14:creationId xmlns:p14="http://schemas.microsoft.com/office/powerpoint/2010/main" val="34601814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8"/>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9"/>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0"/>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lstStyle/>
          <a:p>
            <a:endParaRPr lang="nl-NL"/>
          </a:p>
        </p:txBody>
      </p:sp>
      <p:pic>
        <p:nvPicPr>
          <p:cNvPr id="4" name="Afbeelding 3"/>
          <p:cNvPicPr>
            <a:picLocks noChangeAspect="1"/>
          </p:cNvPicPr>
          <p:nvPr/>
        </p:nvPicPr>
        <p:blipFill rotWithShape="1">
          <a:blip r:embed="rId2"/>
          <a:srcRect b="86564"/>
          <a:stretch/>
        </p:blipFill>
        <p:spPr>
          <a:xfrm>
            <a:off x="0" y="0"/>
            <a:ext cx="12350839" cy="425004"/>
          </a:xfrm>
          <a:prstGeom prst="rect">
            <a:avLst/>
          </a:prstGeom>
        </p:spPr>
      </p:pic>
      <p:pic>
        <p:nvPicPr>
          <p:cNvPr id="5" name="Afbeelding 4"/>
          <p:cNvPicPr>
            <a:picLocks noChangeAspect="1"/>
          </p:cNvPicPr>
          <p:nvPr/>
        </p:nvPicPr>
        <p:blipFill rotWithShape="1">
          <a:blip r:embed="rId2"/>
          <a:srcRect b="24270"/>
          <a:stretch/>
        </p:blipFill>
        <p:spPr>
          <a:xfrm>
            <a:off x="0" y="-1"/>
            <a:ext cx="12350839" cy="2395471"/>
          </a:xfrm>
          <a:prstGeom prst="rect">
            <a:avLst/>
          </a:prstGeom>
        </p:spPr>
      </p:pic>
      <p:pic>
        <p:nvPicPr>
          <p:cNvPr id="6" name="Afbeelding 5"/>
          <p:cNvPicPr>
            <a:picLocks noChangeAspect="1"/>
          </p:cNvPicPr>
          <p:nvPr/>
        </p:nvPicPr>
        <p:blipFill rotWithShape="1">
          <a:blip r:embed="rId2"/>
          <a:srcRect b="1063"/>
          <a:stretch/>
        </p:blipFill>
        <p:spPr>
          <a:xfrm>
            <a:off x="0" y="-1"/>
            <a:ext cx="12350839" cy="3129567"/>
          </a:xfrm>
          <a:prstGeom prst="rect">
            <a:avLst/>
          </a:prstGeom>
        </p:spPr>
      </p:pic>
    </p:spTree>
    <p:extLst>
      <p:ext uri="{BB962C8B-B14F-4D97-AF65-F5344CB8AC3E}">
        <p14:creationId xmlns:p14="http://schemas.microsoft.com/office/powerpoint/2010/main" val="27291387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Ruilen over tijd.</a:t>
            </a:r>
            <a:endParaRPr lang="nl-NL" dirty="0"/>
          </a:p>
        </p:txBody>
      </p:sp>
      <p:sp>
        <p:nvSpPr>
          <p:cNvPr id="3" name="Tijdelijke aanduiding voor inhoud 2"/>
          <p:cNvSpPr>
            <a:spLocks noGrp="1"/>
          </p:cNvSpPr>
          <p:nvPr>
            <p:ph idx="1"/>
          </p:nvPr>
        </p:nvSpPr>
        <p:spPr/>
        <p:txBody>
          <a:bodyPr>
            <a:normAutofit/>
          </a:bodyPr>
          <a:lstStyle/>
          <a:p>
            <a:r>
              <a:rPr lang="nl-NL" sz="2500" dirty="0" smtClean="0"/>
              <a:t>Kan zowel financieel: je betaald nu voor jezelf voor later (pensioen)</a:t>
            </a:r>
          </a:p>
          <a:p>
            <a:r>
              <a:rPr lang="nl-NL" sz="2500" dirty="0" smtClean="0"/>
              <a:t>Of tussen generatie: je ouders betalen nu voor jou, als jij kinderen krijgt betaal jij voor hun.</a:t>
            </a:r>
          </a:p>
          <a:p>
            <a:endParaRPr lang="nl-NL" sz="2500" dirty="0" smtClean="0"/>
          </a:p>
          <a:p>
            <a:r>
              <a:rPr lang="nl-NL" sz="2500" dirty="0" smtClean="0"/>
              <a:t>We beïnvloeden hiermee de toekomstige generaties, dit kan ook in de vorm van kennis (wetenschap)</a:t>
            </a:r>
            <a:endParaRPr lang="nl-NL" sz="2500" dirty="0"/>
          </a:p>
        </p:txBody>
      </p:sp>
    </p:spTree>
    <p:extLst>
      <p:ext uri="{BB962C8B-B14F-4D97-AF65-F5344CB8AC3E}">
        <p14:creationId xmlns:p14="http://schemas.microsoft.com/office/powerpoint/2010/main" val="23488691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Ruilen over tijd: toekomstige welvaart.</a:t>
            </a:r>
            <a:endParaRPr lang="nl-NL" dirty="0"/>
          </a:p>
        </p:txBody>
      </p:sp>
      <p:sp>
        <p:nvSpPr>
          <p:cNvPr id="3" name="Tijdelijke aanduiding voor inhoud 2"/>
          <p:cNvSpPr>
            <a:spLocks noGrp="1"/>
          </p:cNvSpPr>
          <p:nvPr>
            <p:ph idx="1"/>
          </p:nvPr>
        </p:nvSpPr>
        <p:spPr>
          <a:xfrm>
            <a:off x="677334" y="1435101"/>
            <a:ext cx="8596668" cy="4606262"/>
          </a:xfrm>
        </p:spPr>
        <p:txBody>
          <a:bodyPr>
            <a:noAutofit/>
          </a:bodyPr>
          <a:lstStyle/>
          <a:p>
            <a:r>
              <a:rPr lang="nl-NL" sz="2500" dirty="0" smtClean="0"/>
              <a:t>Als we nu de zee leeg vissen</a:t>
            </a:r>
          </a:p>
          <a:p>
            <a:r>
              <a:rPr lang="nl-NL" sz="2500" dirty="0" smtClean="0"/>
              <a:t>Verhoogt dat onze welvaart</a:t>
            </a:r>
          </a:p>
          <a:p>
            <a:r>
              <a:rPr lang="nl-NL" sz="2500" dirty="0" smtClean="0"/>
              <a:t>Verlaging van toekomstige welvaart (die hebben geen vis meer)</a:t>
            </a:r>
          </a:p>
          <a:p>
            <a:r>
              <a:rPr lang="nl-NL" sz="2500" dirty="0" smtClean="0"/>
              <a:t>Als we nu milieuvervuilend produceren.</a:t>
            </a:r>
          </a:p>
          <a:p>
            <a:r>
              <a:rPr lang="nl-NL" sz="2500" dirty="0" smtClean="0"/>
              <a:t>Verhoogt onze welvaart (meer productie/goedkopere productie)</a:t>
            </a:r>
          </a:p>
          <a:p>
            <a:r>
              <a:rPr lang="nl-NL" sz="2500" dirty="0" smtClean="0"/>
              <a:t>Maar verlaagt toekomstige welvaart (stijging zeespiegel, vernietiging van de ozonlaag, uitputten van natuurlijke hulpbronnen)</a:t>
            </a:r>
            <a:endParaRPr lang="nl-NL" sz="2500" dirty="0"/>
          </a:p>
        </p:txBody>
      </p:sp>
    </p:spTree>
    <p:extLst>
      <p:ext uri="{BB962C8B-B14F-4D97-AF65-F5344CB8AC3E}">
        <p14:creationId xmlns:p14="http://schemas.microsoft.com/office/powerpoint/2010/main" val="10207190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Waarom doen wij dit?</a:t>
            </a:r>
            <a:endParaRPr lang="nl-NL" dirty="0"/>
          </a:p>
        </p:txBody>
      </p:sp>
      <p:sp>
        <p:nvSpPr>
          <p:cNvPr id="3" name="Tijdelijke aanduiding voor inhoud 2"/>
          <p:cNvSpPr>
            <a:spLocks noGrp="1"/>
          </p:cNvSpPr>
          <p:nvPr>
            <p:ph idx="1"/>
          </p:nvPr>
        </p:nvSpPr>
        <p:spPr>
          <a:xfrm>
            <a:off x="677334" y="1295401"/>
            <a:ext cx="8596668" cy="4745962"/>
          </a:xfrm>
        </p:spPr>
        <p:txBody>
          <a:bodyPr>
            <a:normAutofit/>
          </a:bodyPr>
          <a:lstStyle/>
          <a:p>
            <a:r>
              <a:rPr lang="nl-NL" sz="2500" dirty="0" smtClean="0"/>
              <a:t>Waarom negeren wij het klimaat probleem?</a:t>
            </a:r>
          </a:p>
          <a:p>
            <a:r>
              <a:rPr lang="nl-NL" sz="2500" dirty="0" smtClean="0"/>
              <a:t>Of voor jullie, waarom leren jullie slecht voor een toets, terwijl jullie weten dat jullie er een slecht punt voor halen?</a:t>
            </a:r>
          </a:p>
          <a:p>
            <a:r>
              <a:rPr lang="nl-NL" sz="2500" dirty="0" smtClean="0"/>
              <a:t>Of voor mij, waarom ga ik na me werk niet sporten, terwijl ik weet dat als ik het niet doe ik niet afval?</a:t>
            </a:r>
          </a:p>
          <a:p>
            <a:endParaRPr lang="nl-NL" sz="2500" dirty="0"/>
          </a:p>
          <a:p>
            <a:r>
              <a:rPr lang="nl-NL" sz="2500" dirty="0" smtClean="0"/>
              <a:t>3 minuten de tijd om één van deze vragen te beantwoorden.</a:t>
            </a:r>
          </a:p>
          <a:p>
            <a:endParaRPr lang="nl-NL" sz="2500" dirty="0"/>
          </a:p>
        </p:txBody>
      </p:sp>
      <p:sp>
        <p:nvSpPr>
          <p:cNvPr id="4" name="Ovaal 3"/>
          <p:cNvSpPr/>
          <p:nvPr/>
        </p:nvSpPr>
        <p:spPr>
          <a:xfrm>
            <a:off x="8893399" y="3657600"/>
            <a:ext cx="2498501" cy="256923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5" name="Ovaal 4"/>
          <p:cNvSpPr/>
          <p:nvPr/>
        </p:nvSpPr>
        <p:spPr>
          <a:xfrm>
            <a:off x="8893399" y="3657600"/>
            <a:ext cx="2498501" cy="256923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2</a:t>
            </a:r>
          </a:p>
        </p:txBody>
      </p:sp>
      <p:sp>
        <p:nvSpPr>
          <p:cNvPr id="6" name="Ovaal 5"/>
          <p:cNvSpPr/>
          <p:nvPr/>
        </p:nvSpPr>
        <p:spPr>
          <a:xfrm>
            <a:off x="8893399" y="3657599"/>
            <a:ext cx="2498501" cy="256923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3</a:t>
            </a:r>
          </a:p>
        </p:txBody>
      </p:sp>
    </p:spTree>
    <p:extLst>
      <p:ext uri="{BB962C8B-B14F-4D97-AF65-F5344CB8AC3E}">
        <p14:creationId xmlns:p14="http://schemas.microsoft.com/office/powerpoint/2010/main" val="27615970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heel(1)">
                                      <p:cBhvr>
                                        <p:cTn id="7" dur="59000"/>
                                        <p:tgtEl>
                                          <p:spTgt spid="4"/>
                                        </p:tgtEl>
                                      </p:cBhvr>
                                    </p:animEffect>
                                  </p:childTnLst>
                                </p:cTn>
                              </p:par>
                            </p:childTnLst>
                          </p:cTn>
                        </p:par>
                        <p:par>
                          <p:cTn id="8" fill="hold">
                            <p:stCondLst>
                              <p:cond delay="59000"/>
                            </p:stCondLst>
                            <p:childTnLst>
                              <p:par>
                                <p:cTn id="9" presetID="21" presetClass="entr" presetSubtype="1" fill="hold" grpId="0" nodeType="after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wheel(1)">
                                      <p:cBhvr>
                                        <p:cTn id="11" dur="59000"/>
                                        <p:tgtEl>
                                          <p:spTgt spid="5"/>
                                        </p:tgtEl>
                                      </p:cBhvr>
                                    </p:animEffect>
                                  </p:childTnLst>
                                </p:cTn>
                              </p:par>
                            </p:childTnLst>
                          </p:cTn>
                        </p:par>
                        <p:par>
                          <p:cTn id="12" fill="hold">
                            <p:stCondLst>
                              <p:cond delay="118000"/>
                            </p:stCondLst>
                            <p:childTnLst>
                              <p:par>
                                <p:cTn id="13" presetID="21" presetClass="entr" presetSubtype="1" fill="hold" grpId="0" nodeType="after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wheel(1)">
                                      <p:cBhvr>
                                        <p:cTn id="15" dur="59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Alle 3 de vragen hetzelfde antwoord.</a:t>
            </a:r>
            <a:endParaRPr lang="nl-NL" dirty="0"/>
          </a:p>
        </p:txBody>
      </p:sp>
      <p:sp>
        <p:nvSpPr>
          <p:cNvPr id="3" name="Tijdelijke aanduiding voor inhoud 2"/>
          <p:cNvSpPr>
            <a:spLocks noGrp="1"/>
          </p:cNvSpPr>
          <p:nvPr>
            <p:ph idx="1"/>
          </p:nvPr>
        </p:nvSpPr>
        <p:spPr>
          <a:xfrm>
            <a:off x="279400" y="1384301"/>
            <a:ext cx="8994602" cy="4657062"/>
          </a:xfrm>
        </p:spPr>
        <p:txBody>
          <a:bodyPr>
            <a:noAutofit/>
          </a:bodyPr>
          <a:lstStyle/>
          <a:p>
            <a:r>
              <a:rPr lang="nl-NL" sz="2200" dirty="0" smtClean="0"/>
              <a:t>We kunnen slecht toekomstige uitkomsten op waarde schatten.</a:t>
            </a:r>
          </a:p>
          <a:p>
            <a:endParaRPr lang="nl-NL" sz="2200" dirty="0"/>
          </a:p>
          <a:p>
            <a:r>
              <a:rPr lang="nl-NL" sz="2200" dirty="0" smtClean="0"/>
              <a:t>Dat het klimaat over 10 jaar kapot is, heb ik NU geen last van</a:t>
            </a:r>
          </a:p>
          <a:p>
            <a:r>
              <a:rPr lang="nl-NL" sz="2200" dirty="0" smtClean="0"/>
              <a:t>Dat ik over 2 weken een onvoldoende krijg, heb ik NU geen last van.</a:t>
            </a:r>
          </a:p>
          <a:p>
            <a:r>
              <a:rPr lang="nl-NL" sz="2200" dirty="0" smtClean="0"/>
              <a:t>Dat ik straks in de zomer niet fit ben, heb ik NU geen last van.</a:t>
            </a:r>
          </a:p>
          <a:p>
            <a:endParaRPr lang="nl-NL" sz="2200" dirty="0"/>
          </a:p>
          <a:p>
            <a:r>
              <a:rPr lang="nl-NL" sz="2200" dirty="0" smtClean="0"/>
              <a:t>Hou ik rekening met het klimaat, heb ik daar NU last van (minder met de auto, milieubewuste spullen kopen is duurder)</a:t>
            </a:r>
          </a:p>
          <a:p>
            <a:r>
              <a:rPr lang="nl-NL" sz="2200" dirty="0" smtClean="0"/>
              <a:t>Hou ik rekening met de toets, heb ik daar NU last van (leren </a:t>
            </a:r>
            <a:r>
              <a:rPr lang="nl-NL" sz="2200" dirty="0" err="1" smtClean="0"/>
              <a:t>ipv</a:t>
            </a:r>
            <a:r>
              <a:rPr lang="nl-NL" sz="2200" dirty="0" smtClean="0"/>
              <a:t> gamen of op me mobiel zitten)</a:t>
            </a:r>
          </a:p>
          <a:p>
            <a:r>
              <a:rPr lang="nl-NL" sz="2200" dirty="0" smtClean="0"/>
              <a:t>Hou ik rekening met me lichaam, heb ik daar NU last van (sporten </a:t>
            </a:r>
            <a:r>
              <a:rPr lang="nl-NL" sz="2200" dirty="0" err="1" smtClean="0"/>
              <a:t>ipv</a:t>
            </a:r>
            <a:r>
              <a:rPr lang="nl-NL" sz="2200" dirty="0" smtClean="0"/>
              <a:t> op de bank hangen en biertje drinken)</a:t>
            </a:r>
            <a:endParaRPr lang="nl-NL" sz="2200" dirty="0"/>
          </a:p>
        </p:txBody>
      </p:sp>
    </p:spTree>
    <p:extLst>
      <p:ext uri="{BB962C8B-B14F-4D97-AF65-F5344CB8AC3E}">
        <p14:creationId xmlns:p14="http://schemas.microsoft.com/office/powerpoint/2010/main" val="14328903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Lees hoofdstuk 9 t/m 9.7</a:t>
            </a:r>
            <a:endParaRPr lang="nl-NL" dirty="0"/>
          </a:p>
        </p:txBody>
      </p:sp>
      <p:sp>
        <p:nvSpPr>
          <p:cNvPr id="3" name="Tijdelijke aanduiding voor inhoud 2"/>
          <p:cNvSpPr>
            <a:spLocks noGrp="1"/>
          </p:cNvSpPr>
          <p:nvPr>
            <p:ph idx="1"/>
          </p:nvPr>
        </p:nvSpPr>
        <p:spPr>
          <a:xfrm>
            <a:off x="218942" y="1339403"/>
            <a:ext cx="7340958" cy="4829577"/>
          </a:xfrm>
        </p:spPr>
        <p:txBody>
          <a:bodyPr>
            <a:normAutofit/>
          </a:bodyPr>
          <a:lstStyle/>
          <a:p>
            <a:r>
              <a:rPr lang="nl-NL" sz="2500" dirty="0" smtClean="0"/>
              <a:t>Maak opdracht 9.5 t/m 9.7</a:t>
            </a:r>
          </a:p>
          <a:p>
            <a:r>
              <a:rPr lang="nl-NL" sz="2500" dirty="0" smtClean="0"/>
              <a:t>Het is aardig wat leeswerk</a:t>
            </a:r>
          </a:p>
          <a:p>
            <a:r>
              <a:rPr lang="nl-NL" sz="2500" dirty="0" smtClean="0"/>
              <a:t>HW = t/m 9.7</a:t>
            </a:r>
          </a:p>
          <a:p>
            <a:r>
              <a:rPr lang="nl-NL" sz="2500" dirty="0" smtClean="0"/>
              <a:t>Al klaar, zelfstandig aan de slag met resterende sommen hoofdstuk 9.</a:t>
            </a:r>
          </a:p>
          <a:p>
            <a:r>
              <a:rPr lang="nl-NL" sz="2500" dirty="0" smtClean="0"/>
              <a:t>10 minuten de tijd. </a:t>
            </a:r>
          </a:p>
          <a:p>
            <a:r>
              <a:rPr lang="nl-NL" sz="2500" dirty="0" smtClean="0"/>
              <a:t>Na 6 minuten mag je overleggen, ik geef dit aan.</a:t>
            </a:r>
            <a:endParaRPr lang="nl-NL" sz="2500" dirty="0"/>
          </a:p>
        </p:txBody>
      </p:sp>
      <p:sp>
        <p:nvSpPr>
          <p:cNvPr id="4" name="Ovaal 3"/>
          <p:cNvSpPr/>
          <p:nvPr/>
        </p:nvSpPr>
        <p:spPr>
          <a:xfrm>
            <a:off x="7559899" y="2627300"/>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5" name="Ovaal 4"/>
          <p:cNvSpPr/>
          <p:nvPr/>
        </p:nvSpPr>
        <p:spPr>
          <a:xfrm>
            <a:off x="7559899" y="2627300"/>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2</a:t>
            </a:r>
          </a:p>
        </p:txBody>
      </p:sp>
      <p:sp>
        <p:nvSpPr>
          <p:cNvPr id="6" name="Ovaal 5"/>
          <p:cNvSpPr/>
          <p:nvPr/>
        </p:nvSpPr>
        <p:spPr>
          <a:xfrm>
            <a:off x="7559899" y="2627299"/>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3</a:t>
            </a:r>
          </a:p>
        </p:txBody>
      </p:sp>
      <p:sp>
        <p:nvSpPr>
          <p:cNvPr id="7" name="Ovaal 6"/>
          <p:cNvSpPr/>
          <p:nvPr/>
        </p:nvSpPr>
        <p:spPr>
          <a:xfrm>
            <a:off x="7559899" y="2627298"/>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4</a:t>
            </a:r>
          </a:p>
        </p:txBody>
      </p:sp>
      <p:sp>
        <p:nvSpPr>
          <p:cNvPr id="8" name="Ovaal 7"/>
          <p:cNvSpPr/>
          <p:nvPr/>
        </p:nvSpPr>
        <p:spPr>
          <a:xfrm>
            <a:off x="7559899" y="2627297"/>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5</a:t>
            </a:r>
          </a:p>
        </p:txBody>
      </p:sp>
      <p:sp>
        <p:nvSpPr>
          <p:cNvPr id="9" name="Ovaal 8"/>
          <p:cNvSpPr/>
          <p:nvPr/>
        </p:nvSpPr>
        <p:spPr>
          <a:xfrm>
            <a:off x="7559899" y="2627297"/>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6</a:t>
            </a:r>
          </a:p>
        </p:txBody>
      </p:sp>
      <p:sp>
        <p:nvSpPr>
          <p:cNvPr id="10" name="Ovaal 9"/>
          <p:cNvSpPr/>
          <p:nvPr/>
        </p:nvSpPr>
        <p:spPr>
          <a:xfrm>
            <a:off x="7559899" y="2627297"/>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7</a:t>
            </a:r>
          </a:p>
        </p:txBody>
      </p:sp>
      <p:sp>
        <p:nvSpPr>
          <p:cNvPr id="11" name="Ovaal 10"/>
          <p:cNvSpPr/>
          <p:nvPr/>
        </p:nvSpPr>
        <p:spPr>
          <a:xfrm>
            <a:off x="7559899" y="2627296"/>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8</a:t>
            </a:r>
          </a:p>
        </p:txBody>
      </p:sp>
      <p:sp>
        <p:nvSpPr>
          <p:cNvPr id="12" name="Ovaal 11"/>
          <p:cNvSpPr/>
          <p:nvPr/>
        </p:nvSpPr>
        <p:spPr>
          <a:xfrm>
            <a:off x="7559899" y="2627295"/>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9</a:t>
            </a:r>
          </a:p>
        </p:txBody>
      </p:sp>
      <p:sp>
        <p:nvSpPr>
          <p:cNvPr id="13" name="Ovaal 12"/>
          <p:cNvSpPr/>
          <p:nvPr/>
        </p:nvSpPr>
        <p:spPr>
          <a:xfrm>
            <a:off x="7559899" y="2627294"/>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10</a:t>
            </a:r>
            <a:endParaRPr lang="nl-NL" sz="12000" dirty="0">
              <a:ln w="0"/>
              <a:solidFill>
                <a:schemeClr val="tx1"/>
              </a:solidFill>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14242173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heel(1)">
                                      <p:cBhvr>
                                        <p:cTn id="7" dur="59000"/>
                                        <p:tgtEl>
                                          <p:spTgt spid="4"/>
                                        </p:tgtEl>
                                      </p:cBhvr>
                                    </p:animEffect>
                                  </p:childTnLst>
                                </p:cTn>
                              </p:par>
                            </p:childTnLst>
                          </p:cTn>
                        </p:par>
                        <p:par>
                          <p:cTn id="8" fill="hold">
                            <p:stCondLst>
                              <p:cond delay="59000"/>
                            </p:stCondLst>
                            <p:childTnLst>
                              <p:par>
                                <p:cTn id="9" presetID="21" presetClass="entr" presetSubtype="1" fill="hold" grpId="0" nodeType="after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wheel(1)">
                                      <p:cBhvr>
                                        <p:cTn id="11" dur="59000"/>
                                        <p:tgtEl>
                                          <p:spTgt spid="5"/>
                                        </p:tgtEl>
                                      </p:cBhvr>
                                    </p:animEffect>
                                  </p:childTnLst>
                                </p:cTn>
                              </p:par>
                            </p:childTnLst>
                          </p:cTn>
                        </p:par>
                        <p:par>
                          <p:cTn id="12" fill="hold">
                            <p:stCondLst>
                              <p:cond delay="118000"/>
                            </p:stCondLst>
                            <p:childTnLst>
                              <p:par>
                                <p:cTn id="13" presetID="21" presetClass="entr" presetSubtype="1" fill="hold" grpId="0" nodeType="after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wheel(1)">
                                      <p:cBhvr>
                                        <p:cTn id="15" dur="59000"/>
                                        <p:tgtEl>
                                          <p:spTgt spid="6"/>
                                        </p:tgtEl>
                                      </p:cBhvr>
                                    </p:animEffect>
                                  </p:childTnLst>
                                </p:cTn>
                              </p:par>
                            </p:childTnLst>
                          </p:cTn>
                        </p:par>
                        <p:par>
                          <p:cTn id="16" fill="hold">
                            <p:stCondLst>
                              <p:cond delay="177000"/>
                            </p:stCondLst>
                            <p:childTnLst>
                              <p:par>
                                <p:cTn id="17" presetID="21" presetClass="entr" presetSubtype="1" fill="hold" grpId="0" nodeType="afterEffect">
                                  <p:stCondLst>
                                    <p:cond delay="0"/>
                                  </p:stCondLst>
                                  <p:childTnLst>
                                    <p:set>
                                      <p:cBhvr>
                                        <p:cTn id="18" dur="1" fill="hold">
                                          <p:stCondLst>
                                            <p:cond delay="0"/>
                                          </p:stCondLst>
                                        </p:cTn>
                                        <p:tgtEl>
                                          <p:spTgt spid="7"/>
                                        </p:tgtEl>
                                        <p:attrNameLst>
                                          <p:attrName>style.visibility</p:attrName>
                                        </p:attrNameLst>
                                      </p:cBhvr>
                                      <p:to>
                                        <p:strVal val="visible"/>
                                      </p:to>
                                    </p:set>
                                    <p:animEffect transition="in" filter="wheel(1)">
                                      <p:cBhvr>
                                        <p:cTn id="19" dur="59000"/>
                                        <p:tgtEl>
                                          <p:spTgt spid="7"/>
                                        </p:tgtEl>
                                      </p:cBhvr>
                                    </p:animEffect>
                                  </p:childTnLst>
                                </p:cTn>
                              </p:par>
                            </p:childTnLst>
                          </p:cTn>
                        </p:par>
                        <p:par>
                          <p:cTn id="20" fill="hold">
                            <p:stCondLst>
                              <p:cond delay="236000"/>
                            </p:stCondLst>
                            <p:childTnLst>
                              <p:par>
                                <p:cTn id="21" presetID="21" presetClass="entr" presetSubtype="1" fill="hold" grpId="0" nodeType="afterEffect">
                                  <p:stCondLst>
                                    <p:cond delay="0"/>
                                  </p:stCondLst>
                                  <p:childTnLst>
                                    <p:set>
                                      <p:cBhvr>
                                        <p:cTn id="22" dur="1" fill="hold">
                                          <p:stCondLst>
                                            <p:cond delay="0"/>
                                          </p:stCondLst>
                                        </p:cTn>
                                        <p:tgtEl>
                                          <p:spTgt spid="8"/>
                                        </p:tgtEl>
                                        <p:attrNameLst>
                                          <p:attrName>style.visibility</p:attrName>
                                        </p:attrNameLst>
                                      </p:cBhvr>
                                      <p:to>
                                        <p:strVal val="visible"/>
                                      </p:to>
                                    </p:set>
                                    <p:animEffect transition="in" filter="wheel(1)">
                                      <p:cBhvr>
                                        <p:cTn id="23" dur="59000"/>
                                        <p:tgtEl>
                                          <p:spTgt spid="8"/>
                                        </p:tgtEl>
                                      </p:cBhvr>
                                    </p:animEffect>
                                  </p:childTnLst>
                                </p:cTn>
                              </p:par>
                            </p:childTnLst>
                          </p:cTn>
                        </p:par>
                        <p:par>
                          <p:cTn id="24" fill="hold">
                            <p:stCondLst>
                              <p:cond delay="295000"/>
                            </p:stCondLst>
                            <p:childTnLst>
                              <p:par>
                                <p:cTn id="25" presetID="21" presetClass="entr" presetSubtype="1" fill="hold" grpId="0" nodeType="after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wheel(1)">
                                      <p:cBhvr>
                                        <p:cTn id="27" dur="59000"/>
                                        <p:tgtEl>
                                          <p:spTgt spid="9"/>
                                        </p:tgtEl>
                                      </p:cBhvr>
                                    </p:animEffect>
                                  </p:childTnLst>
                                </p:cTn>
                              </p:par>
                            </p:childTnLst>
                          </p:cTn>
                        </p:par>
                        <p:par>
                          <p:cTn id="28" fill="hold">
                            <p:stCondLst>
                              <p:cond delay="354000"/>
                            </p:stCondLst>
                            <p:childTnLst>
                              <p:par>
                                <p:cTn id="29" presetID="21" presetClass="entr" presetSubtype="1" fill="hold" grpId="0" nodeType="afterEffect">
                                  <p:stCondLst>
                                    <p:cond delay="0"/>
                                  </p:stCondLst>
                                  <p:childTnLst>
                                    <p:set>
                                      <p:cBhvr>
                                        <p:cTn id="30" dur="1" fill="hold">
                                          <p:stCondLst>
                                            <p:cond delay="0"/>
                                          </p:stCondLst>
                                        </p:cTn>
                                        <p:tgtEl>
                                          <p:spTgt spid="10"/>
                                        </p:tgtEl>
                                        <p:attrNameLst>
                                          <p:attrName>style.visibility</p:attrName>
                                        </p:attrNameLst>
                                      </p:cBhvr>
                                      <p:to>
                                        <p:strVal val="visible"/>
                                      </p:to>
                                    </p:set>
                                    <p:animEffect transition="in" filter="wheel(1)">
                                      <p:cBhvr>
                                        <p:cTn id="31" dur="59000"/>
                                        <p:tgtEl>
                                          <p:spTgt spid="10"/>
                                        </p:tgtEl>
                                      </p:cBhvr>
                                    </p:animEffect>
                                  </p:childTnLst>
                                </p:cTn>
                              </p:par>
                            </p:childTnLst>
                          </p:cTn>
                        </p:par>
                        <p:par>
                          <p:cTn id="32" fill="hold">
                            <p:stCondLst>
                              <p:cond delay="413000"/>
                            </p:stCondLst>
                            <p:childTnLst>
                              <p:par>
                                <p:cTn id="33" presetID="21" presetClass="entr" presetSubtype="1" fill="hold" grpId="0" nodeType="afterEffect">
                                  <p:stCondLst>
                                    <p:cond delay="0"/>
                                  </p:stCondLst>
                                  <p:childTnLst>
                                    <p:set>
                                      <p:cBhvr>
                                        <p:cTn id="34" dur="1" fill="hold">
                                          <p:stCondLst>
                                            <p:cond delay="0"/>
                                          </p:stCondLst>
                                        </p:cTn>
                                        <p:tgtEl>
                                          <p:spTgt spid="11"/>
                                        </p:tgtEl>
                                        <p:attrNameLst>
                                          <p:attrName>style.visibility</p:attrName>
                                        </p:attrNameLst>
                                      </p:cBhvr>
                                      <p:to>
                                        <p:strVal val="visible"/>
                                      </p:to>
                                    </p:set>
                                    <p:animEffect transition="in" filter="wheel(1)">
                                      <p:cBhvr>
                                        <p:cTn id="35" dur="59000"/>
                                        <p:tgtEl>
                                          <p:spTgt spid="11"/>
                                        </p:tgtEl>
                                      </p:cBhvr>
                                    </p:animEffect>
                                  </p:childTnLst>
                                </p:cTn>
                              </p:par>
                            </p:childTnLst>
                          </p:cTn>
                        </p:par>
                        <p:par>
                          <p:cTn id="36" fill="hold">
                            <p:stCondLst>
                              <p:cond delay="472000"/>
                            </p:stCondLst>
                            <p:childTnLst>
                              <p:par>
                                <p:cTn id="37" presetID="21" presetClass="entr" presetSubtype="1" fill="hold" grpId="0" nodeType="afterEffect">
                                  <p:stCondLst>
                                    <p:cond delay="0"/>
                                  </p:stCondLst>
                                  <p:childTnLst>
                                    <p:set>
                                      <p:cBhvr>
                                        <p:cTn id="38" dur="1" fill="hold">
                                          <p:stCondLst>
                                            <p:cond delay="0"/>
                                          </p:stCondLst>
                                        </p:cTn>
                                        <p:tgtEl>
                                          <p:spTgt spid="12"/>
                                        </p:tgtEl>
                                        <p:attrNameLst>
                                          <p:attrName>style.visibility</p:attrName>
                                        </p:attrNameLst>
                                      </p:cBhvr>
                                      <p:to>
                                        <p:strVal val="visible"/>
                                      </p:to>
                                    </p:set>
                                    <p:animEffect transition="in" filter="wheel(1)">
                                      <p:cBhvr>
                                        <p:cTn id="39" dur="59000"/>
                                        <p:tgtEl>
                                          <p:spTgt spid="12"/>
                                        </p:tgtEl>
                                      </p:cBhvr>
                                    </p:animEffect>
                                  </p:childTnLst>
                                </p:cTn>
                              </p:par>
                            </p:childTnLst>
                          </p:cTn>
                        </p:par>
                        <p:par>
                          <p:cTn id="40" fill="hold">
                            <p:stCondLst>
                              <p:cond delay="531000"/>
                            </p:stCondLst>
                            <p:childTnLst>
                              <p:par>
                                <p:cTn id="41" presetID="21" presetClass="entr" presetSubtype="1" fill="hold" grpId="0" nodeType="afterEffect">
                                  <p:stCondLst>
                                    <p:cond delay="0"/>
                                  </p:stCondLst>
                                  <p:childTnLst>
                                    <p:set>
                                      <p:cBhvr>
                                        <p:cTn id="42" dur="1" fill="hold">
                                          <p:stCondLst>
                                            <p:cond delay="0"/>
                                          </p:stCondLst>
                                        </p:cTn>
                                        <p:tgtEl>
                                          <p:spTgt spid="13"/>
                                        </p:tgtEl>
                                        <p:attrNameLst>
                                          <p:attrName>style.visibility</p:attrName>
                                        </p:attrNameLst>
                                      </p:cBhvr>
                                      <p:to>
                                        <p:strVal val="visible"/>
                                      </p:to>
                                    </p:set>
                                    <p:animEffect transition="in" filter="wheel(1)">
                                      <p:cBhvr>
                                        <p:cTn id="43" dur="590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P spid="9" grpId="0" animBg="1"/>
      <p:bldP spid="10" grpId="0" animBg="1"/>
      <p:bldP spid="11" grpId="0" animBg="1"/>
      <p:bldP spid="12" grpId="0" animBg="1"/>
      <p:bldP spid="13" grpId="0" animBg="1"/>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lstStyle/>
          <a:p>
            <a:endParaRPr lang="nl-NL"/>
          </a:p>
        </p:txBody>
      </p:sp>
      <p:pic>
        <p:nvPicPr>
          <p:cNvPr id="4" name="Afbeelding 3"/>
          <p:cNvPicPr>
            <a:picLocks noChangeAspect="1"/>
          </p:cNvPicPr>
          <p:nvPr/>
        </p:nvPicPr>
        <p:blipFill rotWithShape="1">
          <a:blip r:embed="rId2"/>
          <a:srcRect b="91543"/>
          <a:stretch/>
        </p:blipFill>
        <p:spPr>
          <a:xfrm>
            <a:off x="0" y="1"/>
            <a:ext cx="12192000" cy="386366"/>
          </a:xfrm>
          <a:prstGeom prst="rect">
            <a:avLst/>
          </a:prstGeom>
        </p:spPr>
      </p:pic>
      <p:pic>
        <p:nvPicPr>
          <p:cNvPr id="5" name="Afbeelding 4"/>
          <p:cNvPicPr>
            <a:picLocks noChangeAspect="1"/>
          </p:cNvPicPr>
          <p:nvPr/>
        </p:nvPicPr>
        <p:blipFill rotWithShape="1">
          <a:blip r:embed="rId2"/>
          <a:srcRect b="80266"/>
          <a:stretch/>
        </p:blipFill>
        <p:spPr>
          <a:xfrm>
            <a:off x="0" y="0"/>
            <a:ext cx="12192000" cy="901521"/>
          </a:xfrm>
          <a:prstGeom prst="rect">
            <a:avLst/>
          </a:prstGeom>
        </p:spPr>
      </p:pic>
      <p:pic>
        <p:nvPicPr>
          <p:cNvPr id="6" name="Afbeelding 5"/>
          <p:cNvPicPr>
            <a:picLocks noChangeAspect="1"/>
          </p:cNvPicPr>
          <p:nvPr/>
        </p:nvPicPr>
        <p:blipFill rotWithShape="1">
          <a:blip r:embed="rId2"/>
          <a:srcRect b="40517"/>
          <a:stretch/>
        </p:blipFill>
        <p:spPr>
          <a:xfrm>
            <a:off x="0" y="1"/>
            <a:ext cx="12192000" cy="2717442"/>
          </a:xfrm>
          <a:prstGeom prst="rect">
            <a:avLst/>
          </a:prstGeom>
        </p:spPr>
      </p:pic>
      <p:pic>
        <p:nvPicPr>
          <p:cNvPr id="7" name="Afbeelding 6"/>
          <p:cNvPicPr>
            <a:picLocks noChangeAspect="1"/>
          </p:cNvPicPr>
          <p:nvPr/>
        </p:nvPicPr>
        <p:blipFill>
          <a:blip r:embed="rId2"/>
          <a:stretch>
            <a:fillRect/>
          </a:stretch>
        </p:blipFill>
        <p:spPr>
          <a:xfrm>
            <a:off x="0" y="0"/>
            <a:ext cx="12192000" cy="4568397"/>
          </a:xfrm>
          <a:prstGeom prst="rect">
            <a:avLst/>
          </a:prstGeom>
        </p:spPr>
      </p:pic>
    </p:spTree>
    <p:extLst>
      <p:ext uri="{BB962C8B-B14F-4D97-AF65-F5344CB8AC3E}">
        <p14:creationId xmlns:p14="http://schemas.microsoft.com/office/powerpoint/2010/main" val="23522940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lstStyle/>
          <a:p>
            <a:endParaRPr lang="nl-NL"/>
          </a:p>
        </p:txBody>
      </p:sp>
      <p:pic>
        <p:nvPicPr>
          <p:cNvPr id="4" name="Afbeelding 3"/>
          <p:cNvPicPr>
            <a:picLocks noChangeAspect="1"/>
          </p:cNvPicPr>
          <p:nvPr/>
        </p:nvPicPr>
        <p:blipFill rotWithShape="1">
          <a:blip r:embed="rId2"/>
          <a:srcRect b="75848"/>
          <a:stretch/>
        </p:blipFill>
        <p:spPr>
          <a:xfrm>
            <a:off x="0" y="46039"/>
            <a:ext cx="12192000" cy="778210"/>
          </a:xfrm>
          <a:prstGeom prst="rect">
            <a:avLst/>
          </a:prstGeom>
        </p:spPr>
      </p:pic>
      <p:pic>
        <p:nvPicPr>
          <p:cNvPr id="5" name="Afbeelding 4"/>
          <p:cNvPicPr>
            <a:picLocks noChangeAspect="1"/>
          </p:cNvPicPr>
          <p:nvPr/>
        </p:nvPicPr>
        <p:blipFill rotWithShape="1">
          <a:blip r:embed="rId2"/>
          <a:srcRect b="51867"/>
          <a:stretch/>
        </p:blipFill>
        <p:spPr>
          <a:xfrm>
            <a:off x="0" y="46039"/>
            <a:ext cx="12192000" cy="1550942"/>
          </a:xfrm>
          <a:prstGeom prst="rect">
            <a:avLst/>
          </a:prstGeom>
        </p:spPr>
      </p:pic>
      <p:pic>
        <p:nvPicPr>
          <p:cNvPr id="6" name="Afbeelding 5"/>
          <p:cNvPicPr>
            <a:picLocks noChangeAspect="1"/>
          </p:cNvPicPr>
          <p:nvPr/>
        </p:nvPicPr>
        <p:blipFill rotWithShape="1">
          <a:blip r:embed="rId2"/>
          <a:srcRect b="25487"/>
          <a:stretch/>
        </p:blipFill>
        <p:spPr>
          <a:xfrm>
            <a:off x="0" y="46039"/>
            <a:ext cx="12192000" cy="2400948"/>
          </a:xfrm>
          <a:prstGeom prst="rect">
            <a:avLst/>
          </a:prstGeom>
        </p:spPr>
      </p:pic>
      <p:pic>
        <p:nvPicPr>
          <p:cNvPr id="7" name="Afbeelding 6"/>
          <p:cNvPicPr>
            <a:picLocks noChangeAspect="1"/>
          </p:cNvPicPr>
          <p:nvPr/>
        </p:nvPicPr>
        <p:blipFill>
          <a:blip r:embed="rId2"/>
          <a:stretch>
            <a:fillRect/>
          </a:stretch>
        </p:blipFill>
        <p:spPr>
          <a:xfrm>
            <a:off x="0" y="46038"/>
            <a:ext cx="12192000" cy="3222171"/>
          </a:xfrm>
          <a:prstGeom prst="rect">
            <a:avLst/>
          </a:prstGeom>
        </p:spPr>
      </p:pic>
    </p:spTree>
    <p:extLst>
      <p:ext uri="{BB962C8B-B14F-4D97-AF65-F5344CB8AC3E}">
        <p14:creationId xmlns:p14="http://schemas.microsoft.com/office/powerpoint/2010/main" val="12511367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508892" y="260684"/>
            <a:ext cx="8596668" cy="1320800"/>
          </a:xfrm>
        </p:spPr>
        <p:txBody>
          <a:bodyPr>
            <a:normAutofit/>
          </a:bodyPr>
          <a:lstStyle/>
          <a:p>
            <a:r>
              <a:rPr lang="nl-NL" dirty="0" smtClean="0"/>
              <a:t>Opgave 8.1 </a:t>
            </a:r>
            <a:r>
              <a:rPr lang="nl-NL" dirty="0" err="1" smtClean="0"/>
              <a:t>tm</a:t>
            </a:r>
            <a:r>
              <a:rPr lang="nl-NL" dirty="0" smtClean="0"/>
              <a:t> 8.4</a:t>
            </a:r>
            <a:endParaRPr lang="nl-NL" dirty="0"/>
          </a:p>
        </p:txBody>
      </p:sp>
      <p:sp>
        <p:nvSpPr>
          <p:cNvPr id="3" name="Tijdelijke aanduiding voor inhoud 2"/>
          <p:cNvSpPr>
            <a:spLocks noGrp="1"/>
          </p:cNvSpPr>
          <p:nvPr>
            <p:ph idx="1"/>
          </p:nvPr>
        </p:nvSpPr>
        <p:spPr>
          <a:xfrm>
            <a:off x="204537" y="1959226"/>
            <a:ext cx="4776537" cy="4212562"/>
          </a:xfrm>
        </p:spPr>
        <p:txBody>
          <a:bodyPr>
            <a:normAutofit/>
          </a:bodyPr>
          <a:lstStyle/>
          <a:p>
            <a:r>
              <a:rPr lang="nl-NL" sz="2500" dirty="0" smtClean="0"/>
              <a:t>10 </a:t>
            </a:r>
            <a:r>
              <a:rPr lang="nl-NL" sz="2500" dirty="0" smtClean="0"/>
              <a:t>minuten de </a:t>
            </a:r>
            <a:r>
              <a:rPr lang="nl-NL" sz="2500" dirty="0" smtClean="0"/>
              <a:t>tijd</a:t>
            </a:r>
          </a:p>
          <a:p>
            <a:r>
              <a:rPr lang="nl-NL" sz="2500" dirty="0" smtClean="0"/>
              <a:t>Eerder klaar?</a:t>
            </a:r>
          </a:p>
          <a:p>
            <a:r>
              <a:rPr lang="nl-NL" sz="2500" dirty="0" smtClean="0"/>
              <a:t>Opgave 8.5 t/m 8.7 straks 7 minuten de tijd om die te maken, dus alvast starten is handig.</a:t>
            </a:r>
            <a:endParaRPr lang="nl-NL" sz="2500" dirty="0" smtClean="0"/>
          </a:p>
        </p:txBody>
      </p:sp>
      <p:sp>
        <p:nvSpPr>
          <p:cNvPr id="18" name="Ovaal 17"/>
          <p:cNvSpPr/>
          <p:nvPr/>
        </p:nvSpPr>
        <p:spPr>
          <a:xfrm>
            <a:off x="5767194" y="1959234"/>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9" name="Ovaal 18"/>
          <p:cNvSpPr/>
          <p:nvPr/>
        </p:nvSpPr>
        <p:spPr>
          <a:xfrm>
            <a:off x="5767194" y="1959234"/>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2</a:t>
            </a:r>
          </a:p>
        </p:txBody>
      </p:sp>
      <p:sp>
        <p:nvSpPr>
          <p:cNvPr id="20" name="Ovaal 19"/>
          <p:cNvSpPr/>
          <p:nvPr/>
        </p:nvSpPr>
        <p:spPr>
          <a:xfrm>
            <a:off x="5767194" y="1959233"/>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3</a:t>
            </a:r>
          </a:p>
        </p:txBody>
      </p:sp>
      <p:sp>
        <p:nvSpPr>
          <p:cNvPr id="21" name="Ovaal 20"/>
          <p:cNvSpPr/>
          <p:nvPr/>
        </p:nvSpPr>
        <p:spPr>
          <a:xfrm>
            <a:off x="5767194" y="1959232"/>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4</a:t>
            </a:r>
          </a:p>
        </p:txBody>
      </p:sp>
      <p:sp>
        <p:nvSpPr>
          <p:cNvPr id="22" name="Ovaal 21"/>
          <p:cNvSpPr/>
          <p:nvPr/>
        </p:nvSpPr>
        <p:spPr>
          <a:xfrm>
            <a:off x="5767194" y="19592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5</a:t>
            </a:r>
          </a:p>
        </p:txBody>
      </p:sp>
      <p:sp>
        <p:nvSpPr>
          <p:cNvPr id="23" name="Ovaal 22"/>
          <p:cNvSpPr/>
          <p:nvPr/>
        </p:nvSpPr>
        <p:spPr>
          <a:xfrm>
            <a:off x="5767194" y="19592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6</a:t>
            </a:r>
          </a:p>
        </p:txBody>
      </p:sp>
      <p:sp>
        <p:nvSpPr>
          <p:cNvPr id="24" name="Ovaal 23"/>
          <p:cNvSpPr/>
          <p:nvPr/>
        </p:nvSpPr>
        <p:spPr>
          <a:xfrm>
            <a:off x="5767194" y="19592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7</a:t>
            </a:r>
          </a:p>
        </p:txBody>
      </p:sp>
      <p:sp>
        <p:nvSpPr>
          <p:cNvPr id="25" name="Ovaal 24"/>
          <p:cNvSpPr/>
          <p:nvPr/>
        </p:nvSpPr>
        <p:spPr>
          <a:xfrm>
            <a:off x="5767194" y="1959230"/>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8</a:t>
            </a:r>
          </a:p>
        </p:txBody>
      </p:sp>
      <p:sp>
        <p:nvSpPr>
          <p:cNvPr id="12" name="Ovaal 11"/>
          <p:cNvSpPr/>
          <p:nvPr/>
        </p:nvSpPr>
        <p:spPr>
          <a:xfrm>
            <a:off x="5767194" y="1959230"/>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9</a:t>
            </a:r>
          </a:p>
        </p:txBody>
      </p:sp>
      <p:sp>
        <p:nvSpPr>
          <p:cNvPr id="13" name="Ovaal 12"/>
          <p:cNvSpPr/>
          <p:nvPr/>
        </p:nvSpPr>
        <p:spPr>
          <a:xfrm>
            <a:off x="5767193" y="1959230"/>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10</a:t>
            </a:r>
            <a:endParaRPr lang="nl-NL" sz="12000" dirty="0">
              <a:ln w="0"/>
              <a:solidFill>
                <a:schemeClr val="tx1"/>
              </a:solidFill>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31786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wheel(1)">
                                      <p:cBhvr>
                                        <p:cTn id="7" dur="59000"/>
                                        <p:tgtEl>
                                          <p:spTgt spid="18"/>
                                        </p:tgtEl>
                                      </p:cBhvr>
                                    </p:animEffect>
                                  </p:childTnLst>
                                </p:cTn>
                              </p:par>
                            </p:childTnLst>
                          </p:cTn>
                        </p:par>
                        <p:par>
                          <p:cTn id="8" fill="hold">
                            <p:stCondLst>
                              <p:cond delay="59000"/>
                            </p:stCondLst>
                            <p:childTnLst>
                              <p:par>
                                <p:cTn id="9" presetID="21" presetClass="entr" presetSubtype="1" fill="hold" grpId="0" nodeType="afterEffect">
                                  <p:stCondLst>
                                    <p:cond delay="0"/>
                                  </p:stCondLst>
                                  <p:childTnLst>
                                    <p:set>
                                      <p:cBhvr>
                                        <p:cTn id="10" dur="1" fill="hold">
                                          <p:stCondLst>
                                            <p:cond delay="0"/>
                                          </p:stCondLst>
                                        </p:cTn>
                                        <p:tgtEl>
                                          <p:spTgt spid="19"/>
                                        </p:tgtEl>
                                        <p:attrNameLst>
                                          <p:attrName>style.visibility</p:attrName>
                                        </p:attrNameLst>
                                      </p:cBhvr>
                                      <p:to>
                                        <p:strVal val="visible"/>
                                      </p:to>
                                    </p:set>
                                    <p:animEffect transition="in" filter="wheel(1)">
                                      <p:cBhvr>
                                        <p:cTn id="11" dur="59000"/>
                                        <p:tgtEl>
                                          <p:spTgt spid="19"/>
                                        </p:tgtEl>
                                      </p:cBhvr>
                                    </p:animEffect>
                                  </p:childTnLst>
                                </p:cTn>
                              </p:par>
                            </p:childTnLst>
                          </p:cTn>
                        </p:par>
                        <p:par>
                          <p:cTn id="12" fill="hold">
                            <p:stCondLst>
                              <p:cond delay="118000"/>
                            </p:stCondLst>
                            <p:childTnLst>
                              <p:par>
                                <p:cTn id="13" presetID="21" presetClass="entr" presetSubtype="1" fill="hold" grpId="0" nodeType="afterEffect">
                                  <p:stCondLst>
                                    <p:cond delay="0"/>
                                  </p:stCondLst>
                                  <p:childTnLst>
                                    <p:set>
                                      <p:cBhvr>
                                        <p:cTn id="14" dur="1" fill="hold">
                                          <p:stCondLst>
                                            <p:cond delay="0"/>
                                          </p:stCondLst>
                                        </p:cTn>
                                        <p:tgtEl>
                                          <p:spTgt spid="20"/>
                                        </p:tgtEl>
                                        <p:attrNameLst>
                                          <p:attrName>style.visibility</p:attrName>
                                        </p:attrNameLst>
                                      </p:cBhvr>
                                      <p:to>
                                        <p:strVal val="visible"/>
                                      </p:to>
                                    </p:set>
                                    <p:animEffect transition="in" filter="wheel(1)">
                                      <p:cBhvr>
                                        <p:cTn id="15" dur="59000"/>
                                        <p:tgtEl>
                                          <p:spTgt spid="20"/>
                                        </p:tgtEl>
                                      </p:cBhvr>
                                    </p:animEffect>
                                  </p:childTnLst>
                                </p:cTn>
                              </p:par>
                            </p:childTnLst>
                          </p:cTn>
                        </p:par>
                        <p:par>
                          <p:cTn id="16" fill="hold">
                            <p:stCondLst>
                              <p:cond delay="177000"/>
                            </p:stCondLst>
                            <p:childTnLst>
                              <p:par>
                                <p:cTn id="17" presetID="21" presetClass="entr" presetSubtype="1" fill="hold" grpId="0" nodeType="afterEffect">
                                  <p:stCondLst>
                                    <p:cond delay="0"/>
                                  </p:stCondLst>
                                  <p:childTnLst>
                                    <p:set>
                                      <p:cBhvr>
                                        <p:cTn id="18" dur="1" fill="hold">
                                          <p:stCondLst>
                                            <p:cond delay="0"/>
                                          </p:stCondLst>
                                        </p:cTn>
                                        <p:tgtEl>
                                          <p:spTgt spid="21"/>
                                        </p:tgtEl>
                                        <p:attrNameLst>
                                          <p:attrName>style.visibility</p:attrName>
                                        </p:attrNameLst>
                                      </p:cBhvr>
                                      <p:to>
                                        <p:strVal val="visible"/>
                                      </p:to>
                                    </p:set>
                                    <p:animEffect transition="in" filter="wheel(1)">
                                      <p:cBhvr>
                                        <p:cTn id="19" dur="59000"/>
                                        <p:tgtEl>
                                          <p:spTgt spid="21"/>
                                        </p:tgtEl>
                                      </p:cBhvr>
                                    </p:animEffect>
                                  </p:childTnLst>
                                </p:cTn>
                              </p:par>
                            </p:childTnLst>
                          </p:cTn>
                        </p:par>
                        <p:par>
                          <p:cTn id="20" fill="hold">
                            <p:stCondLst>
                              <p:cond delay="236000"/>
                            </p:stCondLst>
                            <p:childTnLst>
                              <p:par>
                                <p:cTn id="21" presetID="21" presetClass="entr" presetSubtype="1" fill="hold" grpId="0" nodeType="afterEffect">
                                  <p:stCondLst>
                                    <p:cond delay="0"/>
                                  </p:stCondLst>
                                  <p:childTnLst>
                                    <p:set>
                                      <p:cBhvr>
                                        <p:cTn id="22" dur="1" fill="hold">
                                          <p:stCondLst>
                                            <p:cond delay="0"/>
                                          </p:stCondLst>
                                        </p:cTn>
                                        <p:tgtEl>
                                          <p:spTgt spid="22"/>
                                        </p:tgtEl>
                                        <p:attrNameLst>
                                          <p:attrName>style.visibility</p:attrName>
                                        </p:attrNameLst>
                                      </p:cBhvr>
                                      <p:to>
                                        <p:strVal val="visible"/>
                                      </p:to>
                                    </p:set>
                                    <p:animEffect transition="in" filter="wheel(1)">
                                      <p:cBhvr>
                                        <p:cTn id="23" dur="59000"/>
                                        <p:tgtEl>
                                          <p:spTgt spid="22"/>
                                        </p:tgtEl>
                                      </p:cBhvr>
                                    </p:animEffect>
                                  </p:childTnLst>
                                </p:cTn>
                              </p:par>
                            </p:childTnLst>
                          </p:cTn>
                        </p:par>
                        <p:par>
                          <p:cTn id="24" fill="hold">
                            <p:stCondLst>
                              <p:cond delay="295000"/>
                            </p:stCondLst>
                            <p:childTnLst>
                              <p:par>
                                <p:cTn id="25" presetID="21" presetClass="entr" presetSubtype="1" fill="hold" grpId="0" nodeType="afterEffect">
                                  <p:stCondLst>
                                    <p:cond delay="0"/>
                                  </p:stCondLst>
                                  <p:childTnLst>
                                    <p:set>
                                      <p:cBhvr>
                                        <p:cTn id="26" dur="1" fill="hold">
                                          <p:stCondLst>
                                            <p:cond delay="0"/>
                                          </p:stCondLst>
                                        </p:cTn>
                                        <p:tgtEl>
                                          <p:spTgt spid="23"/>
                                        </p:tgtEl>
                                        <p:attrNameLst>
                                          <p:attrName>style.visibility</p:attrName>
                                        </p:attrNameLst>
                                      </p:cBhvr>
                                      <p:to>
                                        <p:strVal val="visible"/>
                                      </p:to>
                                    </p:set>
                                    <p:animEffect transition="in" filter="wheel(1)">
                                      <p:cBhvr>
                                        <p:cTn id="27" dur="59000"/>
                                        <p:tgtEl>
                                          <p:spTgt spid="23"/>
                                        </p:tgtEl>
                                      </p:cBhvr>
                                    </p:animEffect>
                                  </p:childTnLst>
                                </p:cTn>
                              </p:par>
                            </p:childTnLst>
                          </p:cTn>
                        </p:par>
                        <p:par>
                          <p:cTn id="28" fill="hold">
                            <p:stCondLst>
                              <p:cond delay="354000"/>
                            </p:stCondLst>
                            <p:childTnLst>
                              <p:par>
                                <p:cTn id="29" presetID="21" presetClass="entr" presetSubtype="1" fill="hold" grpId="0" nodeType="afterEffect">
                                  <p:stCondLst>
                                    <p:cond delay="0"/>
                                  </p:stCondLst>
                                  <p:childTnLst>
                                    <p:set>
                                      <p:cBhvr>
                                        <p:cTn id="30" dur="1" fill="hold">
                                          <p:stCondLst>
                                            <p:cond delay="0"/>
                                          </p:stCondLst>
                                        </p:cTn>
                                        <p:tgtEl>
                                          <p:spTgt spid="24"/>
                                        </p:tgtEl>
                                        <p:attrNameLst>
                                          <p:attrName>style.visibility</p:attrName>
                                        </p:attrNameLst>
                                      </p:cBhvr>
                                      <p:to>
                                        <p:strVal val="visible"/>
                                      </p:to>
                                    </p:set>
                                    <p:animEffect transition="in" filter="wheel(1)">
                                      <p:cBhvr>
                                        <p:cTn id="31" dur="59000"/>
                                        <p:tgtEl>
                                          <p:spTgt spid="24"/>
                                        </p:tgtEl>
                                      </p:cBhvr>
                                    </p:animEffect>
                                  </p:childTnLst>
                                </p:cTn>
                              </p:par>
                            </p:childTnLst>
                          </p:cTn>
                        </p:par>
                        <p:par>
                          <p:cTn id="32" fill="hold">
                            <p:stCondLst>
                              <p:cond delay="413000"/>
                            </p:stCondLst>
                            <p:childTnLst>
                              <p:par>
                                <p:cTn id="33" presetID="21" presetClass="entr" presetSubtype="1" fill="hold" grpId="0" nodeType="afterEffect">
                                  <p:stCondLst>
                                    <p:cond delay="0"/>
                                  </p:stCondLst>
                                  <p:childTnLst>
                                    <p:set>
                                      <p:cBhvr>
                                        <p:cTn id="34" dur="1" fill="hold">
                                          <p:stCondLst>
                                            <p:cond delay="0"/>
                                          </p:stCondLst>
                                        </p:cTn>
                                        <p:tgtEl>
                                          <p:spTgt spid="25"/>
                                        </p:tgtEl>
                                        <p:attrNameLst>
                                          <p:attrName>style.visibility</p:attrName>
                                        </p:attrNameLst>
                                      </p:cBhvr>
                                      <p:to>
                                        <p:strVal val="visible"/>
                                      </p:to>
                                    </p:set>
                                    <p:animEffect transition="in" filter="wheel(1)">
                                      <p:cBhvr>
                                        <p:cTn id="35" dur="59000"/>
                                        <p:tgtEl>
                                          <p:spTgt spid="25"/>
                                        </p:tgtEl>
                                      </p:cBhvr>
                                    </p:animEffect>
                                  </p:childTnLst>
                                </p:cTn>
                              </p:par>
                            </p:childTnLst>
                          </p:cTn>
                        </p:par>
                        <p:par>
                          <p:cTn id="36" fill="hold">
                            <p:stCondLst>
                              <p:cond delay="472000"/>
                            </p:stCondLst>
                            <p:childTnLst>
                              <p:par>
                                <p:cTn id="37" presetID="21" presetClass="entr" presetSubtype="1" fill="hold" grpId="0" nodeType="afterEffect">
                                  <p:stCondLst>
                                    <p:cond delay="0"/>
                                  </p:stCondLst>
                                  <p:childTnLst>
                                    <p:set>
                                      <p:cBhvr>
                                        <p:cTn id="38" dur="1" fill="hold">
                                          <p:stCondLst>
                                            <p:cond delay="0"/>
                                          </p:stCondLst>
                                        </p:cTn>
                                        <p:tgtEl>
                                          <p:spTgt spid="12"/>
                                        </p:tgtEl>
                                        <p:attrNameLst>
                                          <p:attrName>style.visibility</p:attrName>
                                        </p:attrNameLst>
                                      </p:cBhvr>
                                      <p:to>
                                        <p:strVal val="visible"/>
                                      </p:to>
                                    </p:set>
                                    <p:animEffect transition="in" filter="wheel(1)">
                                      <p:cBhvr>
                                        <p:cTn id="39" dur="59000"/>
                                        <p:tgtEl>
                                          <p:spTgt spid="12"/>
                                        </p:tgtEl>
                                      </p:cBhvr>
                                    </p:animEffect>
                                  </p:childTnLst>
                                </p:cTn>
                              </p:par>
                            </p:childTnLst>
                          </p:cTn>
                        </p:par>
                        <p:par>
                          <p:cTn id="40" fill="hold">
                            <p:stCondLst>
                              <p:cond delay="531000"/>
                            </p:stCondLst>
                            <p:childTnLst>
                              <p:par>
                                <p:cTn id="41" presetID="21" presetClass="entr" presetSubtype="1" fill="hold" grpId="0" nodeType="afterEffect">
                                  <p:stCondLst>
                                    <p:cond delay="0"/>
                                  </p:stCondLst>
                                  <p:childTnLst>
                                    <p:set>
                                      <p:cBhvr>
                                        <p:cTn id="42" dur="1" fill="hold">
                                          <p:stCondLst>
                                            <p:cond delay="0"/>
                                          </p:stCondLst>
                                        </p:cTn>
                                        <p:tgtEl>
                                          <p:spTgt spid="13"/>
                                        </p:tgtEl>
                                        <p:attrNameLst>
                                          <p:attrName>style.visibility</p:attrName>
                                        </p:attrNameLst>
                                      </p:cBhvr>
                                      <p:to>
                                        <p:strVal val="visible"/>
                                      </p:to>
                                    </p:set>
                                    <p:animEffect transition="in" filter="wheel(1)">
                                      <p:cBhvr>
                                        <p:cTn id="43" dur="590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animBg="1"/>
      <p:bldP spid="19" grpId="0" animBg="1"/>
      <p:bldP spid="20" grpId="0" animBg="1"/>
      <p:bldP spid="21" grpId="0" animBg="1"/>
      <p:bldP spid="22" grpId="0" animBg="1"/>
      <p:bldP spid="23" grpId="0" animBg="1"/>
      <p:bldP spid="24" grpId="0" animBg="1"/>
      <p:bldP spid="25" grpId="0" animBg="1"/>
      <p:bldP spid="12" grpId="0" animBg="1"/>
      <p:bldP spid="13"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lstStyle/>
          <a:p>
            <a:endParaRPr lang="nl-NL"/>
          </a:p>
        </p:txBody>
      </p:sp>
      <p:pic>
        <p:nvPicPr>
          <p:cNvPr id="4" name="Afbeelding 3"/>
          <p:cNvPicPr>
            <a:picLocks noChangeAspect="1"/>
          </p:cNvPicPr>
          <p:nvPr/>
        </p:nvPicPr>
        <p:blipFill rotWithShape="1">
          <a:blip r:embed="rId2"/>
          <a:srcRect b="81384"/>
          <a:stretch/>
        </p:blipFill>
        <p:spPr>
          <a:xfrm>
            <a:off x="0" y="0"/>
            <a:ext cx="12159356" cy="1004552"/>
          </a:xfrm>
          <a:prstGeom prst="rect">
            <a:avLst/>
          </a:prstGeom>
        </p:spPr>
      </p:pic>
      <p:pic>
        <p:nvPicPr>
          <p:cNvPr id="6" name="Afbeelding 5"/>
          <p:cNvPicPr>
            <a:picLocks noChangeAspect="1"/>
          </p:cNvPicPr>
          <p:nvPr/>
        </p:nvPicPr>
        <p:blipFill rotWithShape="1">
          <a:blip r:embed="rId2"/>
          <a:srcRect b="58950"/>
          <a:stretch/>
        </p:blipFill>
        <p:spPr>
          <a:xfrm>
            <a:off x="0" y="0"/>
            <a:ext cx="12159356" cy="2215166"/>
          </a:xfrm>
          <a:prstGeom prst="rect">
            <a:avLst/>
          </a:prstGeom>
        </p:spPr>
      </p:pic>
      <p:pic>
        <p:nvPicPr>
          <p:cNvPr id="7" name="Afbeelding 6"/>
          <p:cNvPicPr>
            <a:picLocks noChangeAspect="1"/>
          </p:cNvPicPr>
          <p:nvPr/>
        </p:nvPicPr>
        <p:blipFill rotWithShape="1">
          <a:blip r:embed="rId2"/>
          <a:srcRect b="36993"/>
          <a:stretch/>
        </p:blipFill>
        <p:spPr>
          <a:xfrm>
            <a:off x="0" y="0"/>
            <a:ext cx="12159356" cy="3400023"/>
          </a:xfrm>
          <a:prstGeom prst="rect">
            <a:avLst/>
          </a:prstGeom>
        </p:spPr>
      </p:pic>
      <p:pic>
        <p:nvPicPr>
          <p:cNvPr id="8" name="Afbeelding 7"/>
          <p:cNvPicPr>
            <a:picLocks noChangeAspect="1"/>
          </p:cNvPicPr>
          <p:nvPr/>
        </p:nvPicPr>
        <p:blipFill>
          <a:blip r:embed="rId2"/>
          <a:stretch>
            <a:fillRect/>
          </a:stretch>
        </p:blipFill>
        <p:spPr>
          <a:xfrm>
            <a:off x="0" y="0"/>
            <a:ext cx="12159356" cy="5396248"/>
          </a:xfrm>
          <a:prstGeom prst="rect">
            <a:avLst/>
          </a:prstGeom>
        </p:spPr>
      </p:pic>
    </p:spTree>
    <p:extLst>
      <p:ext uri="{BB962C8B-B14F-4D97-AF65-F5344CB8AC3E}">
        <p14:creationId xmlns:p14="http://schemas.microsoft.com/office/powerpoint/2010/main" val="18380313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Omslagstelsel:</a:t>
            </a:r>
            <a:endParaRPr lang="nl-NL" dirty="0"/>
          </a:p>
        </p:txBody>
      </p:sp>
      <p:sp>
        <p:nvSpPr>
          <p:cNvPr id="3" name="Tijdelijke aanduiding voor inhoud 2"/>
          <p:cNvSpPr>
            <a:spLocks noGrp="1"/>
          </p:cNvSpPr>
          <p:nvPr>
            <p:ph idx="1"/>
          </p:nvPr>
        </p:nvSpPr>
        <p:spPr/>
        <p:txBody>
          <a:bodyPr>
            <a:normAutofit/>
          </a:bodyPr>
          <a:lstStyle/>
          <a:p>
            <a:r>
              <a:rPr lang="nl-NL" sz="2500" dirty="0" smtClean="0"/>
              <a:t>AOW: De werkende betalen voor 67 plussers.</a:t>
            </a:r>
          </a:p>
          <a:p>
            <a:r>
              <a:rPr lang="nl-NL" sz="2500" dirty="0" smtClean="0"/>
              <a:t>Wanneer ontstaan er problemen?</a:t>
            </a:r>
          </a:p>
          <a:p>
            <a:r>
              <a:rPr lang="nl-NL" sz="2500" dirty="0" smtClean="0"/>
              <a:t>Te weinig werkende.</a:t>
            </a:r>
          </a:p>
          <a:p>
            <a:r>
              <a:rPr lang="nl-NL" sz="2500" dirty="0" smtClean="0"/>
              <a:t>Te veel niet werkende.</a:t>
            </a:r>
          </a:p>
          <a:p>
            <a:r>
              <a:rPr lang="nl-NL" sz="2500" dirty="0" smtClean="0"/>
              <a:t>Hoe beter de verhouding werkende/niet werkende hoe lager de premie.</a:t>
            </a:r>
          </a:p>
          <a:p>
            <a:r>
              <a:rPr lang="nl-NL" sz="2500" dirty="0" smtClean="0"/>
              <a:t>Hoe slechter de verhouding werkende/niet werkende hoe hoger de premie of hoe lager de uitkering</a:t>
            </a:r>
            <a:r>
              <a:rPr lang="nl-NL" sz="2500" dirty="0" smtClean="0"/>
              <a:t>.</a:t>
            </a:r>
            <a:endParaRPr lang="nl-NL" sz="2500" dirty="0" smtClean="0"/>
          </a:p>
        </p:txBody>
      </p:sp>
    </p:spTree>
    <p:extLst>
      <p:ext uri="{BB962C8B-B14F-4D97-AF65-F5344CB8AC3E}">
        <p14:creationId xmlns:p14="http://schemas.microsoft.com/office/powerpoint/2010/main" val="8470651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508892" y="260684"/>
            <a:ext cx="8596668" cy="1320800"/>
          </a:xfrm>
        </p:spPr>
        <p:txBody>
          <a:bodyPr>
            <a:normAutofit/>
          </a:bodyPr>
          <a:lstStyle/>
          <a:p>
            <a:r>
              <a:rPr lang="nl-NL" dirty="0" smtClean="0"/>
              <a:t>Opgave 8.5 </a:t>
            </a:r>
            <a:r>
              <a:rPr lang="nl-NL" dirty="0" err="1" smtClean="0"/>
              <a:t>tm</a:t>
            </a:r>
            <a:r>
              <a:rPr lang="nl-NL" dirty="0" smtClean="0"/>
              <a:t> 8.7</a:t>
            </a:r>
            <a:endParaRPr lang="nl-NL" dirty="0"/>
          </a:p>
        </p:txBody>
      </p:sp>
      <p:sp>
        <p:nvSpPr>
          <p:cNvPr id="3" name="Tijdelijke aanduiding voor inhoud 2"/>
          <p:cNvSpPr>
            <a:spLocks noGrp="1"/>
          </p:cNvSpPr>
          <p:nvPr>
            <p:ph idx="1"/>
          </p:nvPr>
        </p:nvSpPr>
        <p:spPr>
          <a:xfrm>
            <a:off x="204537" y="1959226"/>
            <a:ext cx="4776537" cy="4212562"/>
          </a:xfrm>
        </p:spPr>
        <p:txBody>
          <a:bodyPr>
            <a:normAutofit/>
          </a:bodyPr>
          <a:lstStyle/>
          <a:p>
            <a:r>
              <a:rPr lang="nl-NL" sz="2500" dirty="0" smtClean="0"/>
              <a:t>7 </a:t>
            </a:r>
            <a:r>
              <a:rPr lang="nl-NL" sz="2500" dirty="0" smtClean="0"/>
              <a:t>minuten </a:t>
            </a:r>
            <a:r>
              <a:rPr lang="nl-NL" sz="2500" dirty="0" smtClean="0"/>
              <a:t>de </a:t>
            </a:r>
            <a:r>
              <a:rPr lang="nl-NL" sz="2500" dirty="0" smtClean="0"/>
              <a:t>tijd</a:t>
            </a:r>
          </a:p>
          <a:p>
            <a:r>
              <a:rPr lang="nl-NL" sz="2500" dirty="0" smtClean="0"/>
              <a:t>Eerder klaar?</a:t>
            </a:r>
          </a:p>
          <a:p>
            <a:r>
              <a:rPr lang="nl-NL" sz="2500" dirty="0" smtClean="0"/>
              <a:t>Lees 8.2.2 en start met opgave 8.8 en 8.9</a:t>
            </a:r>
          </a:p>
        </p:txBody>
      </p:sp>
      <p:sp>
        <p:nvSpPr>
          <p:cNvPr id="18" name="Ovaal 17"/>
          <p:cNvSpPr/>
          <p:nvPr/>
        </p:nvSpPr>
        <p:spPr>
          <a:xfrm>
            <a:off x="5767194" y="1959234"/>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9" name="Ovaal 18"/>
          <p:cNvSpPr/>
          <p:nvPr/>
        </p:nvSpPr>
        <p:spPr>
          <a:xfrm>
            <a:off x="5767194" y="1959234"/>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2</a:t>
            </a:r>
          </a:p>
        </p:txBody>
      </p:sp>
      <p:sp>
        <p:nvSpPr>
          <p:cNvPr id="20" name="Ovaal 19"/>
          <p:cNvSpPr/>
          <p:nvPr/>
        </p:nvSpPr>
        <p:spPr>
          <a:xfrm>
            <a:off x="5767194" y="1959233"/>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3</a:t>
            </a:r>
          </a:p>
        </p:txBody>
      </p:sp>
      <p:sp>
        <p:nvSpPr>
          <p:cNvPr id="21" name="Ovaal 20"/>
          <p:cNvSpPr/>
          <p:nvPr/>
        </p:nvSpPr>
        <p:spPr>
          <a:xfrm>
            <a:off x="5767194" y="1959232"/>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4</a:t>
            </a:r>
          </a:p>
        </p:txBody>
      </p:sp>
      <p:sp>
        <p:nvSpPr>
          <p:cNvPr id="22" name="Ovaal 21"/>
          <p:cNvSpPr/>
          <p:nvPr/>
        </p:nvSpPr>
        <p:spPr>
          <a:xfrm>
            <a:off x="5767194" y="19592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5</a:t>
            </a:r>
          </a:p>
        </p:txBody>
      </p:sp>
      <p:sp>
        <p:nvSpPr>
          <p:cNvPr id="23" name="Ovaal 22"/>
          <p:cNvSpPr/>
          <p:nvPr/>
        </p:nvSpPr>
        <p:spPr>
          <a:xfrm>
            <a:off x="5767194" y="19592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6</a:t>
            </a:r>
          </a:p>
        </p:txBody>
      </p:sp>
      <p:sp>
        <p:nvSpPr>
          <p:cNvPr id="24" name="Ovaal 23"/>
          <p:cNvSpPr/>
          <p:nvPr/>
        </p:nvSpPr>
        <p:spPr>
          <a:xfrm>
            <a:off x="5767194" y="19592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7</a:t>
            </a:r>
          </a:p>
        </p:txBody>
      </p:sp>
    </p:spTree>
    <p:extLst>
      <p:ext uri="{BB962C8B-B14F-4D97-AF65-F5344CB8AC3E}">
        <p14:creationId xmlns:p14="http://schemas.microsoft.com/office/powerpoint/2010/main" val="12352541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wheel(1)">
                                      <p:cBhvr>
                                        <p:cTn id="7" dur="59000"/>
                                        <p:tgtEl>
                                          <p:spTgt spid="18"/>
                                        </p:tgtEl>
                                      </p:cBhvr>
                                    </p:animEffect>
                                  </p:childTnLst>
                                </p:cTn>
                              </p:par>
                            </p:childTnLst>
                          </p:cTn>
                        </p:par>
                        <p:par>
                          <p:cTn id="8" fill="hold">
                            <p:stCondLst>
                              <p:cond delay="59000"/>
                            </p:stCondLst>
                            <p:childTnLst>
                              <p:par>
                                <p:cTn id="9" presetID="21" presetClass="entr" presetSubtype="1" fill="hold" grpId="0" nodeType="afterEffect">
                                  <p:stCondLst>
                                    <p:cond delay="0"/>
                                  </p:stCondLst>
                                  <p:childTnLst>
                                    <p:set>
                                      <p:cBhvr>
                                        <p:cTn id="10" dur="1" fill="hold">
                                          <p:stCondLst>
                                            <p:cond delay="0"/>
                                          </p:stCondLst>
                                        </p:cTn>
                                        <p:tgtEl>
                                          <p:spTgt spid="19"/>
                                        </p:tgtEl>
                                        <p:attrNameLst>
                                          <p:attrName>style.visibility</p:attrName>
                                        </p:attrNameLst>
                                      </p:cBhvr>
                                      <p:to>
                                        <p:strVal val="visible"/>
                                      </p:to>
                                    </p:set>
                                    <p:animEffect transition="in" filter="wheel(1)">
                                      <p:cBhvr>
                                        <p:cTn id="11" dur="59000"/>
                                        <p:tgtEl>
                                          <p:spTgt spid="19"/>
                                        </p:tgtEl>
                                      </p:cBhvr>
                                    </p:animEffect>
                                  </p:childTnLst>
                                </p:cTn>
                              </p:par>
                            </p:childTnLst>
                          </p:cTn>
                        </p:par>
                        <p:par>
                          <p:cTn id="12" fill="hold">
                            <p:stCondLst>
                              <p:cond delay="118000"/>
                            </p:stCondLst>
                            <p:childTnLst>
                              <p:par>
                                <p:cTn id="13" presetID="21" presetClass="entr" presetSubtype="1" fill="hold" grpId="0" nodeType="afterEffect">
                                  <p:stCondLst>
                                    <p:cond delay="0"/>
                                  </p:stCondLst>
                                  <p:childTnLst>
                                    <p:set>
                                      <p:cBhvr>
                                        <p:cTn id="14" dur="1" fill="hold">
                                          <p:stCondLst>
                                            <p:cond delay="0"/>
                                          </p:stCondLst>
                                        </p:cTn>
                                        <p:tgtEl>
                                          <p:spTgt spid="20"/>
                                        </p:tgtEl>
                                        <p:attrNameLst>
                                          <p:attrName>style.visibility</p:attrName>
                                        </p:attrNameLst>
                                      </p:cBhvr>
                                      <p:to>
                                        <p:strVal val="visible"/>
                                      </p:to>
                                    </p:set>
                                    <p:animEffect transition="in" filter="wheel(1)">
                                      <p:cBhvr>
                                        <p:cTn id="15" dur="59000"/>
                                        <p:tgtEl>
                                          <p:spTgt spid="20"/>
                                        </p:tgtEl>
                                      </p:cBhvr>
                                    </p:animEffect>
                                  </p:childTnLst>
                                </p:cTn>
                              </p:par>
                            </p:childTnLst>
                          </p:cTn>
                        </p:par>
                        <p:par>
                          <p:cTn id="16" fill="hold">
                            <p:stCondLst>
                              <p:cond delay="177000"/>
                            </p:stCondLst>
                            <p:childTnLst>
                              <p:par>
                                <p:cTn id="17" presetID="21" presetClass="entr" presetSubtype="1" fill="hold" grpId="0" nodeType="afterEffect">
                                  <p:stCondLst>
                                    <p:cond delay="0"/>
                                  </p:stCondLst>
                                  <p:childTnLst>
                                    <p:set>
                                      <p:cBhvr>
                                        <p:cTn id="18" dur="1" fill="hold">
                                          <p:stCondLst>
                                            <p:cond delay="0"/>
                                          </p:stCondLst>
                                        </p:cTn>
                                        <p:tgtEl>
                                          <p:spTgt spid="21"/>
                                        </p:tgtEl>
                                        <p:attrNameLst>
                                          <p:attrName>style.visibility</p:attrName>
                                        </p:attrNameLst>
                                      </p:cBhvr>
                                      <p:to>
                                        <p:strVal val="visible"/>
                                      </p:to>
                                    </p:set>
                                    <p:animEffect transition="in" filter="wheel(1)">
                                      <p:cBhvr>
                                        <p:cTn id="19" dur="59000"/>
                                        <p:tgtEl>
                                          <p:spTgt spid="21"/>
                                        </p:tgtEl>
                                      </p:cBhvr>
                                    </p:animEffect>
                                  </p:childTnLst>
                                </p:cTn>
                              </p:par>
                            </p:childTnLst>
                          </p:cTn>
                        </p:par>
                        <p:par>
                          <p:cTn id="20" fill="hold">
                            <p:stCondLst>
                              <p:cond delay="236000"/>
                            </p:stCondLst>
                            <p:childTnLst>
                              <p:par>
                                <p:cTn id="21" presetID="21" presetClass="entr" presetSubtype="1" fill="hold" grpId="0" nodeType="afterEffect">
                                  <p:stCondLst>
                                    <p:cond delay="0"/>
                                  </p:stCondLst>
                                  <p:childTnLst>
                                    <p:set>
                                      <p:cBhvr>
                                        <p:cTn id="22" dur="1" fill="hold">
                                          <p:stCondLst>
                                            <p:cond delay="0"/>
                                          </p:stCondLst>
                                        </p:cTn>
                                        <p:tgtEl>
                                          <p:spTgt spid="22"/>
                                        </p:tgtEl>
                                        <p:attrNameLst>
                                          <p:attrName>style.visibility</p:attrName>
                                        </p:attrNameLst>
                                      </p:cBhvr>
                                      <p:to>
                                        <p:strVal val="visible"/>
                                      </p:to>
                                    </p:set>
                                    <p:animEffect transition="in" filter="wheel(1)">
                                      <p:cBhvr>
                                        <p:cTn id="23" dur="59000"/>
                                        <p:tgtEl>
                                          <p:spTgt spid="22"/>
                                        </p:tgtEl>
                                      </p:cBhvr>
                                    </p:animEffect>
                                  </p:childTnLst>
                                </p:cTn>
                              </p:par>
                            </p:childTnLst>
                          </p:cTn>
                        </p:par>
                        <p:par>
                          <p:cTn id="24" fill="hold">
                            <p:stCondLst>
                              <p:cond delay="295000"/>
                            </p:stCondLst>
                            <p:childTnLst>
                              <p:par>
                                <p:cTn id="25" presetID="21" presetClass="entr" presetSubtype="1" fill="hold" grpId="0" nodeType="afterEffect">
                                  <p:stCondLst>
                                    <p:cond delay="0"/>
                                  </p:stCondLst>
                                  <p:childTnLst>
                                    <p:set>
                                      <p:cBhvr>
                                        <p:cTn id="26" dur="1" fill="hold">
                                          <p:stCondLst>
                                            <p:cond delay="0"/>
                                          </p:stCondLst>
                                        </p:cTn>
                                        <p:tgtEl>
                                          <p:spTgt spid="23"/>
                                        </p:tgtEl>
                                        <p:attrNameLst>
                                          <p:attrName>style.visibility</p:attrName>
                                        </p:attrNameLst>
                                      </p:cBhvr>
                                      <p:to>
                                        <p:strVal val="visible"/>
                                      </p:to>
                                    </p:set>
                                    <p:animEffect transition="in" filter="wheel(1)">
                                      <p:cBhvr>
                                        <p:cTn id="27" dur="59000"/>
                                        <p:tgtEl>
                                          <p:spTgt spid="23"/>
                                        </p:tgtEl>
                                      </p:cBhvr>
                                    </p:animEffect>
                                  </p:childTnLst>
                                </p:cTn>
                              </p:par>
                            </p:childTnLst>
                          </p:cTn>
                        </p:par>
                        <p:par>
                          <p:cTn id="28" fill="hold">
                            <p:stCondLst>
                              <p:cond delay="354000"/>
                            </p:stCondLst>
                            <p:childTnLst>
                              <p:par>
                                <p:cTn id="29" presetID="21" presetClass="entr" presetSubtype="1" fill="hold" grpId="0" nodeType="afterEffect">
                                  <p:stCondLst>
                                    <p:cond delay="0"/>
                                  </p:stCondLst>
                                  <p:childTnLst>
                                    <p:set>
                                      <p:cBhvr>
                                        <p:cTn id="30" dur="1" fill="hold">
                                          <p:stCondLst>
                                            <p:cond delay="0"/>
                                          </p:stCondLst>
                                        </p:cTn>
                                        <p:tgtEl>
                                          <p:spTgt spid="24"/>
                                        </p:tgtEl>
                                        <p:attrNameLst>
                                          <p:attrName>style.visibility</p:attrName>
                                        </p:attrNameLst>
                                      </p:cBhvr>
                                      <p:to>
                                        <p:strVal val="visible"/>
                                      </p:to>
                                    </p:set>
                                    <p:animEffect transition="in" filter="wheel(1)">
                                      <p:cBhvr>
                                        <p:cTn id="31" dur="5900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animBg="1"/>
      <p:bldP spid="19" grpId="0" animBg="1"/>
      <p:bldP spid="20" grpId="0" animBg="1"/>
      <p:bldP spid="21" grpId="0" animBg="1"/>
      <p:bldP spid="22" grpId="0" animBg="1"/>
      <p:bldP spid="23" grpId="0" animBg="1"/>
      <p:bldP spid="2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lstStyle/>
          <a:p>
            <a:endParaRPr lang="nl-NL"/>
          </a:p>
        </p:txBody>
      </p:sp>
      <p:pic>
        <p:nvPicPr>
          <p:cNvPr id="4" name="Afbeelding 3"/>
          <p:cNvPicPr>
            <a:picLocks noChangeAspect="1"/>
          </p:cNvPicPr>
          <p:nvPr/>
        </p:nvPicPr>
        <p:blipFill rotWithShape="1">
          <a:blip r:embed="rId2"/>
          <a:srcRect b="74331"/>
          <a:stretch/>
        </p:blipFill>
        <p:spPr>
          <a:xfrm>
            <a:off x="0" y="0"/>
            <a:ext cx="12192000" cy="1043189"/>
          </a:xfrm>
          <a:prstGeom prst="rect">
            <a:avLst/>
          </a:prstGeom>
        </p:spPr>
      </p:pic>
      <p:pic>
        <p:nvPicPr>
          <p:cNvPr id="5" name="Afbeelding 4"/>
          <p:cNvPicPr>
            <a:picLocks noChangeAspect="1"/>
          </p:cNvPicPr>
          <p:nvPr/>
        </p:nvPicPr>
        <p:blipFill rotWithShape="1">
          <a:blip r:embed="rId2"/>
          <a:srcRect b="37254"/>
          <a:stretch/>
        </p:blipFill>
        <p:spPr>
          <a:xfrm>
            <a:off x="0" y="0"/>
            <a:ext cx="12192000" cy="2550017"/>
          </a:xfrm>
          <a:prstGeom prst="rect">
            <a:avLst/>
          </a:prstGeom>
        </p:spPr>
      </p:pic>
      <p:pic>
        <p:nvPicPr>
          <p:cNvPr id="6" name="Afbeelding 5"/>
          <p:cNvPicPr>
            <a:picLocks noChangeAspect="1"/>
          </p:cNvPicPr>
          <p:nvPr/>
        </p:nvPicPr>
        <p:blipFill>
          <a:blip r:embed="rId2"/>
          <a:stretch>
            <a:fillRect/>
          </a:stretch>
        </p:blipFill>
        <p:spPr>
          <a:xfrm>
            <a:off x="0" y="0"/>
            <a:ext cx="12192000" cy="4064000"/>
          </a:xfrm>
          <a:prstGeom prst="rect">
            <a:avLst/>
          </a:prstGeom>
        </p:spPr>
      </p:pic>
    </p:spTree>
    <p:extLst>
      <p:ext uri="{BB962C8B-B14F-4D97-AF65-F5344CB8AC3E}">
        <p14:creationId xmlns:p14="http://schemas.microsoft.com/office/powerpoint/2010/main" val="37210841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Het bedrijfspensioen.</a:t>
            </a:r>
            <a:endParaRPr lang="nl-NL" dirty="0"/>
          </a:p>
        </p:txBody>
      </p:sp>
      <p:sp>
        <p:nvSpPr>
          <p:cNvPr id="3" name="Tijdelijke aanduiding voor inhoud 2"/>
          <p:cNvSpPr>
            <a:spLocks noGrp="1"/>
          </p:cNvSpPr>
          <p:nvPr>
            <p:ph idx="1"/>
          </p:nvPr>
        </p:nvSpPr>
        <p:spPr/>
        <p:txBody>
          <a:bodyPr>
            <a:normAutofit fontScale="92500" lnSpcReduction="20000"/>
          </a:bodyPr>
          <a:lstStyle/>
          <a:p>
            <a:r>
              <a:rPr lang="nl-NL" sz="2500" dirty="0" smtClean="0"/>
              <a:t>Kapitaaldekkingsstelsel: waarom?</a:t>
            </a:r>
          </a:p>
          <a:p>
            <a:r>
              <a:rPr lang="nl-NL" sz="2500" dirty="0" smtClean="0"/>
              <a:t>Spaart je pensioen bij een pensioenfonds, die belegd jou geld in aandelen en obligaties.</a:t>
            </a:r>
          </a:p>
          <a:p>
            <a:r>
              <a:rPr lang="nl-NL" sz="2500" dirty="0" smtClean="0"/>
              <a:t>Aandelen: risicovoller, maar kan ook meer opleveren.</a:t>
            </a:r>
          </a:p>
          <a:p>
            <a:r>
              <a:rPr lang="nl-NL" sz="2500" dirty="0" smtClean="0"/>
              <a:t>2 soorten pensioenen</a:t>
            </a:r>
          </a:p>
          <a:p>
            <a:r>
              <a:rPr lang="nl-NL" sz="2500" dirty="0" smtClean="0"/>
              <a:t>Een waardevast en welvaartsvast pensioen.</a:t>
            </a:r>
          </a:p>
          <a:p>
            <a:r>
              <a:rPr lang="nl-NL" sz="2500" b="1" dirty="0" smtClean="0"/>
              <a:t>Waardevast</a:t>
            </a:r>
            <a:r>
              <a:rPr lang="nl-NL" sz="2500" dirty="0" smtClean="0"/>
              <a:t> stijgt/daalt het pensioen met het inflatiepercentage</a:t>
            </a:r>
            <a:r>
              <a:rPr lang="nl-NL" sz="2500" dirty="0" smtClean="0"/>
              <a:t>. (kan je altijd even veel kopen)</a:t>
            </a:r>
            <a:endParaRPr lang="nl-NL" sz="2500" dirty="0" smtClean="0"/>
          </a:p>
          <a:p>
            <a:r>
              <a:rPr lang="nl-NL" sz="2500" b="1" dirty="0" smtClean="0"/>
              <a:t>Welvaartsvast</a:t>
            </a:r>
            <a:r>
              <a:rPr lang="nl-NL" sz="2500" dirty="0" smtClean="0"/>
              <a:t> stijgt/daalt met het percentage van de cao-lonen</a:t>
            </a:r>
            <a:r>
              <a:rPr lang="nl-NL" sz="2500" dirty="0" smtClean="0"/>
              <a:t>. (kan je net zoveel kopen als de rest van de bevolking)</a:t>
            </a:r>
            <a:endParaRPr lang="nl-NL" sz="2500" dirty="0" smtClean="0"/>
          </a:p>
          <a:p>
            <a:endParaRPr lang="nl-NL" sz="2500" dirty="0" smtClean="0"/>
          </a:p>
          <a:p>
            <a:endParaRPr lang="nl-NL" sz="2500" dirty="0"/>
          </a:p>
        </p:txBody>
      </p:sp>
    </p:spTree>
    <p:extLst>
      <p:ext uri="{BB962C8B-B14F-4D97-AF65-F5344CB8AC3E}">
        <p14:creationId xmlns:p14="http://schemas.microsoft.com/office/powerpoint/2010/main" val="24798180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F496CB"/>
      </a:accent1>
      <a:accent2>
        <a:srgbClr val="BC356F"/>
      </a:accent2>
      <a:accent3>
        <a:srgbClr val="E65331"/>
      </a:accent3>
      <a:accent4>
        <a:srgbClr val="F27E19"/>
      </a:accent4>
      <a:accent5>
        <a:srgbClr val="F2AC19"/>
      </a:accent5>
      <a:accent6>
        <a:srgbClr val="BC80E0"/>
      </a:accent6>
      <a:hlink>
        <a:srgbClr val="EF5285"/>
      </a:hlink>
      <a:folHlink>
        <a:srgbClr val="F77F90"/>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23659B44-6E34-4CE8-8F0D-387DA7996826}"/>
    </a:ext>
  </a:extLst>
</a:theme>
</file>

<file path=docProps/app.xml><?xml version="1.0" encoding="utf-8"?>
<Properties xmlns="http://schemas.openxmlformats.org/officeDocument/2006/extended-properties" xmlns:vt="http://schemas.openxmlformats.org/officeDocument/2006/docPropsVTypes">
  <Template>Facet</Template>
  <TotalTime>3846</TotalTime>
  <Words>1548</Words>
  <Application>Microsoft Office PowerPoint</Application>
  <PresentationFormat>Breedbeeld</PresentationFormat>
  <Paragraphs>236</Paragraphs>
  <Slides>38</Slides>
  <Notes>0</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38</vt:i4>
      </vt:variant>
    </vt:vector>
  </HeadingPairs>
  <TitlesOfParts>
    <vt:vector size="42" baseType="lpstr">
      <vt:lpstr>Arial</vt:lpstr>
      <vt:lpstr>Trebuchet MS</vt:lpstr>
      <vt:lpstr>Wingdings 3</vt:lpstr>
      <vt:lpstr>Facet</vt:lpstr>
      <vt:lpstr>Welkom 4 Havo.</vt:lpstr>
      <vt:lpstr>Planning aankomende 3 lessen.</vt:lpstr>
      <vt:lpstr>Hoofdstuk 8 senioren.</vt:lpstr>
      <vt:lpstr>Opgave 8.1 tm 8.4</vt:lpstr>
      <vt:lpstr>PowerPoint-presentatie</vt:lpstr>
      <vt:lpstr>Omslagstelsel:</vt:lpstr>
      <vt:lpstr>Opgave 8.5 tm 8.7</vt:lpstr>
      <vt:lpstr>PowerPoint-presentatie</vt:lpstr>
      <vt:lpstr>Het bedrijfspensioen.</vt:lpstr>
      <vt:lpstr>Naast pensioen kan je ook belegen in aandelen of obligaties.</vt:lpstr>
      <vt:lpstr>Opgave 8.8 en 8.9</vt:lpstr>
      <vt:lpstr>PowerPoint-presentatie</vt:lpstr>
      <vt:lpstr>Planning aankomende 3 lessen.</vt:lpstr>
      <vt:lpstr>Hoofdstuk 8 senioren.</vt:lpstr>
      <vt:lpstr>Omslagstelsel:</vt:lpstr>
      <vt:lpstr>Het bedrijfspensioen.</vt:lpstr>
      <vt:lpstr>Naast pensioen kan je ook belegen in aandelen of obligaties.</vt:lpstr>
      <vt:lpstr>Opgave 8.10</vt:lpstr>
      <vt:lpstr>PowerPoint-presentatie</vt:lpstr>
      <vt:lpstr>Opgave  8.11</vt:lpstr>
      <vt:lpstr>PowerPoint-presentatie</vt:lpstr>
      <vt:lpstr>Planning aankomende 3 lessen.</vt:lpstr>
      <vt:lpstr>PowerPoint-presentatie</vt:lpstr>
      <vt:lpstr>Hoofdstuk 8 senioren.</vt:lpstr>
      <vt:lpstr>Omslagstelsel:</vt:lpstr>
      <vt:lpstr>Het bedrijfspensioen.</vt:lpstr>
      <vt:lpstr>Naast pensioen kan je ook belegen in aandelen of obligaties.</vt:lpstr>
      <vt:lpstr>Hoofdstuk 9 ruilen tussen generaties.</vt:lpstr>
      <vt:lpstr>Lees hoofdstuk 9 t/m opgave 9.4</vt:lpstr>
      <vt:lpstr>PowerPoint-presentatie</vt:lpstr>
      <vt:lpstr>PowerPoint-presentatie</vt:lpstr>
      <vt:lpstr>Ruilen over tijd.</vt:lpstr>
      <vt:lpstr>Ruilen over tijd: toekomstige welvaart.</vt:lpstr>
      <vt:lpstr>Waarom doen wij dit?</vt:lpstr>
      <vt:lpstr>Alle 3 de vragen hetzelfde antwoord.</vt:lpstr>
      <vt:lpstr>Lees hoofdstuk 9 t/m 9.7</vt:lpstr>
      <vt:lpstr>PowerPoint-presentatie</vt:lpstr>
      <vt:lpstr>PowerPoint-presentatie</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Welkom terug VWO 5.</dc:title>
  <dc:creator>Bas Jacobs</dc:creator>
  <cp:lastModifiedBy>Bas Jacobs</cp:lastModifiedBy>
  <cp:revision>124</cp:revision>
  <dcterms:created xsi:type="dcterms:W3CDTF">2016-09-06T06:57:02Z</dcterms:created>
  <dcterms:modified xsi:type="dcterms:W3CDTF">2018-03-02T12:55:20Z</dcterms:modified>
</cp:coreProperties>
</file>